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18" r:id="rId2"/>
    <p:sldId id="307" r:id="rId3"/>
    <p:sldId id="306" r:id="rId4"/>
    <p:sldId id="317" r:id="rId5"/>
    <p:sldId id="323" r:id="rId6"/>
    <p:sldId id="308" r:id="rId7"/>
    <p:sldId id="327" r:id="rId8"/>
    <p:sldId id="320" r:id="rId9"/>
    <p:sldId id="321" r:id="rId10"/>
    <p:sldId id="331" r:id="rId11"/>
    <p:sldId id="319" r:id="rId12"/>
    <p:sldId id="324" r:id="rId13"/>
    <p:sldId id="309" r:id="rId14"/>
    <p:sldId id="325" r:id="rId15"/>
    <p:sldId id="315" r:id="rId16"/>
    <p:sldId id="314" r:id="rId17"/>
    <p:sldId id="312" r:id="rId18"/>
    <p:sldId id="311" r:id="rId19"/>
    <p:sldId id="326" r:id="rId20"/>
    <p:sldId id="329" r:id="rId21"/>
    <p:sldId id="313" r:id="rId22"/>
    <p:sldId id="332"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8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172755"/>
    <a:srgbClr val="3067A3"/>
    <a:srgbClr val="535353"/>
    <a:srgbClr val="49007D"/>
    <a:srgbClr val="426CA3"/>
    <a:srgbClr val="88B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60"/>
  </p:normalViewPr>
  <p:slideViewPr>
    <p:cSldViewPr snapToGrid="0" snapToObjects="1">
      <p:cViewPr varScale="1">
        <p:scale>
          <a:sx n="87" d="100"/>
          <a:sy n="87" d="100"/>
        </p:scale>
        <p:origin x="1578" y="90"/>
      </p:cViewPr>
      <p:guideLst>
        <p:guide orient="horz" pos="896"/>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Messina" userId="2a955e1d-41f1-49f4-9348-346215174b28" providerId="ADAL" clId="{9D6328EF-2AF0-48B9-82AB-85038C49E462}"/>
    <pc:docChg chg="custSel modSld">
      <pc:chgData name="Paula Messina" userId="2a955e1d-41f1-49f4-9348-346215174b28" providerId="ADAL" clId="{9D6328EF-2AF0-48B9-82AB-85038C49E462}" dt="2018-07-27T19:57:09.008" v="307" actId="478"/>
      <pc:docMkLst>
        <pc:docMk/>
      </pc:docMkLst>
      <pc:sldChg chg="addSp delSp modSp">
        <pc:chgData name="Paula Messina" userId="2a955e1d-41f1-49f4-9348-346215174b28" providerId="ADAL" clId="{9D6328EF-2AF0-48B9-82AB-85038C49E462}" dt="2018-07-27T19:56:57.326" v="306" actId="1076"/>
        <pc:sldMkLst>
          <pc:docMk/>
          <pc:sldMk cId="2154223795" sldId="307"/>
        </pc:sldMkLst>
        <pc:spChg chg="mod">
          <ac:chgData name="Paula Messina" userId="2a955e1d-41f1-49f4-9348-346215174b28" providerId="ADAL" clId="{9D6328EF-2AF0-48B9-82AB-85038C49E462}" dt="2018-07-27T19:49:38.561" v="1" actId="27636"/>
          <ac:spMkLst>
            <pc:docMk/>
            <pc:sldMk cId="2154223795" sldId="307"/>
            <ac:spMk id="9" creationId="{00000000-0000-0000-0000-000000000000}"/>
          </ac:spMkLst>
        </pc:spChg>
        <pc:picChg chg="add mod">
          <ac:chgData name="Paula Messina" userId="2a955e1d-41f1-49f4-9348-346215174b28" providerId="ADAL" clId="{9D6328EF-2AF0-48B9-82AB-85038C49E462}" dt="2018-07-27T19:56:57.326" v="306" actId="1076"/>
          <ac:picMkLst>
            <pc:docMk/>
            <pc:sldMk cId="2154223795" sldId="307"/>
            <ac:picMk id="3" creationId="{BF14AD2F-4700-4E0C-987B-71AE2900B9F2}"/>
          </ac:picMkLst>
        </pc:picChg>
        <pc:picChg chg="del">
          <ac:chgData name="Paula Messina" userId="2a955e1d-41f1-49f4-9348-346215174b28" providerId="ADAL" clId="{9D6328EF-2AF0-48B9-82AB-85038C49E462}" dt="2018-07-27T19:56:04.236" v="299" actId="478"/>
          <ac:picMkLst>
            <pc:docMk/>
            <pc:sldMk cId="2154223795" sldId="307"/>
            <ac:picMk id="8" creationId="{00000000-0000-0000-0000-000000000000}"/>
          </ac:picMkLst>
        </pc:picChg>
      </pc:sldChg>
      <pc:sldChg chg="delSp">
        <pc:chgData name="Paula Messina" userId="2a955e1d-41f1-49f4-9348-346215174b28" providerId="ADAL" clId="{9D6328EF-2AF0-48B9-82AB-85038C49E462}" dt="2018-07-27T19:57:09.008" v="307" actId="478"/>
        <pc:sldMkLst>
          <pc:docMk/>
          <pc:sldMk cId="3435112132" sldId="308"/>
        </pc:sldMkLst>
        <pc:picChg chg="del">
          <ac:chgData name="Paula Messina" userId="2a955e1d-41f1-49f4-9348-346215174b28" providerId="ADAL" clId="{9D6328EF-2AF0-48B9-82AB-85038C49E462}" dt="2018-07-27T19:57:09.008" v="307" actId="478"/>
          <ac:picMkLst>
            <pc:docMk/>
            <pc:sldMk cId="3435112132" sldId="308"/>
            <ac:picMk id="9" creationId="{00000000-0000-0000-0000-000000000000}"/>
          </ac:picMkLst>
        </pc:picChg>
      </pc:sldChg>
      <pc:sldChg chg="delSp modSp">
        <pc:chgData name="Paula Messina" userId="2a955e1d-41f1-49f4-9348-346215174b28" providerId="ADAL" clId="{9D6328EF-2AF0-48B9-82AB-85038C49E462}" dt="2018-07-27T19:54:04.497" v="288" actId="20577"/>
        <pc:sldMkLst>
          <pc:docMk/>
          <pc:sldMk cId="2508717377" sldId="311"/>
        </pc:sldMkLst>
        <pc:spChg chg="mod">
          <ac:chgData name="Paula Messina" userId="2a955e1d-41f1-49f4-9348-346215174b28" providerId="ADAL" clId="{9D6328EF-2AF0-48B9-82AB-85038C49E462}" dt="2018-07-27T19:54:04.497" v="288" actId="20577"/>
          <ac:spMkLst>
            <pc:docMk/>
            <pc:sldMk cId="2508717377" sldId="311"/>
            <ac:spMk id="4" creationId="{00000000-0000-0000-0000-000000000000}"/>
          </ac:spMkLst>
        </pc:spChg>
        <pc:picChg chg="del">
          <ac:chgData name="Paula Messina" userId="2a955e1d-41f1-49f4-9348-346215174b28" providerId="ADAL" clId="{9D6328EF-2AF0-48B9-82AB-85038C49E462}" dt="2018-07-27T19:53:53.105" v="286" actId="478"/>
          <ac:picMkLst>
            <pc:docMk/>
            <pc:sldMk cId="2508717377" sldId="311"/>
            <ac:picMk id="5" creationId="{00000000-0000-0000-0000-000000000000}"/>
          </ac:picMkLst>
        </pc:picChg>
      </pc:sldChg>
      <pc:sldChg chg="modSp">
        <pc:chgData name="Paula Messina" userId="2a955e1d-41f1-49f4-9348-346215174b28" providerId="ADAL" clId="{9D6328EF-2AF0-48B9-82AB-85038C49E462}" dt="2018-07-27T19:54:31.972" v="298" actId="20577"/>
        <pc:sldMkLst>
          <pc:docMk/>
          <pc:sldMk cId="1101847929" sldId="313"/>
        </pc:sldMkLst>
        <pc:spChg chg="mod">
          <ac:chgData name="Paula Messina" userId="2a955e1d-41f1-49f4-9348-346215174b28" providerId="ADAL" clId="{9D6328EF-2AF0-48B9-82AB-85038C49E462}" dt="2018-07-27T19:54:31.972" v="298" actId="20577"/>
          <ac:spMkLst>
            <pc:docMk/>
            <pc:sldMk cId="1101847929" sldId="313"/>
            <ac:spMk id="11" creationId="{00000000-0000-0000-0000-000000000000}"/>
          </ac:spMkLst>
        </pc:spChg>
      </pc:sldChg>
      <pc:sldChg chg="addSp delSp modSp">
        <pc:chgData name="Paula Messina" userId="2a955e1d-41f1-49f4-9348-346215174b28" providerId="ADAL" clId="{9D6328EF-2AF0-48B9-82AB-85038C49E462}" dt="2018-07-27T19:53:21.830" v="285" actId="14100"/>
        <pc:sldMkLst>
          <pc:docMk/>
          <pc:sldMk cId="3811298524" sldId="314"/>
        </pc:sldMkLst>
        <pc:spChg chg="add del mod">
          <ac:chgData name="Paula Messina" userId="2a955e1d-41f1-49f4-9348-346215174b28" providerId="ADAL" clId="{9D6328EF-2AF0-48B9-82AB-85038C49E462}" dt="2018-07-27T19:52:52.029" v="277" actId="14100"/>
          <ac:spMkLst>
            <pc:docMk/>
            <pc:sldMk cId="3811298524" sldId="314"/>
            <ac:spMk id="2" creationId="{1F1F9E2A-5501-4496-922D-B064013C2776}"/>
          </ac:spMkLst>
        </pc:spChg>
        <pc:spChg chg="add mod">
          <ac:chgData name="Paula Messina" userId="2a955e1d-41f1-49f4-9348-346215174b28" providerId="ADAL" clId="{9D6328EF-2AF0-48B9-82AB-85038C49E462}" dt="2018-07-27T19:53:21.830" v="285" actId="14100"/>
          <ac:spMkLst>
            <pc:docMk/>
            <pc:sldMk cId="3811298524" sldId="314"/>
            <ac:spMk id="3" creationId="{3D499691-3FFA-4359-B464-BA02A4551AF0}"/>
          </ac:spMkLst>
        </pc:spChg>
        <pc:spChg chg="del mod">
          <ac:chgData name="Paula Messina" userId="2a955e1d-41f1-49f4-9348-346215174b28" providerId="ADAL" clId="{9D6328EF-2AF0-48B9-82AB-85038C49E462}" dt="2018-07-27T19:53:01.075" v="280" actId="14100"/>
          <ac:spMkLst>
            <pc:docMk/>
            <pc:sldMk cId="3811298524" sldId="314"/>
            <ac:spMk id="13" creationId="{00000000-0000-0000-0000-000000000000}"/>
          </ac:spMkLst>
        </pc:spChg>
        <pc:spChg chg="del">
          <ac:chgData name="Paula Messina" userId="2a955e1d-41f1-49f4-9348-346215174b28" providerId="ADAL" clId="{9D6328EF-2AF0-48B9-82AB-85038C49E462}" dt="2018-07-27T19:50:31.206" v="106" actId="478"/>
          <ac:spMkLst>
            <pc:docMk/>
            <pc:sldMk cId="3811298524" sldId="314"/>
            <ac:spMk id="14" creationId="{00000000-0000-0000-0000-000000000000}"/>
          </ac:spMkLst>
        </pc:spChg>
        <pc:picChg chg="del">
          <ac:chgData name="Paula Messina" userId="2a955e1d-41f1-49f4-9348-346215174b28" providerId="ADAL" clId="{9D6328EF-2AF0-48B9-82AB-85038C49E462}" dt="2018-07-27T19:49:38.514" v="0" actId="478"/>
          <ac:picMkLst>
            <pc:docMk/>
            <pc:sldMk cId="3811298524" sldId="314"/>
            <ac:picMk id="8" creationId="{00000000-0000-0000-0000-000000000000}"/>
          </ac:picMkLst>
        </pc:picChg>
      </pc:sldChg>
    </pc:docChg>
  </pc:docChgLst>
  <pc:docChgLst>
    <pc:chgData name="Paula Messina" userId="2a955e1d-41f1-49f4-9348-346215174b28" providerId="ADAL" clId="{20B74940-7FBE-4E48-848E-9404FDF0271E}"/>
    <pc:docChg chg="custSel addSld delSld modSld">
      <pc:chgData name="Paula Messina" userId="2a955e1d-41f1-49f4-9348-346215174b28" providerId="ADAL" clId="{20B74940-7FBE-4E48-848E-9404FDF0271E}" dt="2018-09-14T06:20:33.163" v="685" actId="14100"/>
      <pc:docMkLst>
        <pc:docMk/>
      </pc:docMkLst>
      <pc:sldChg chg="modSp">
        <pc:chgData name="Paula Messina" userId="2a955e1d-41f1-49f4-9348-346215174b28" providerId="ADAL" clId="{20B74940-7FBE-4E48-848E-9404FDF0271E}" dt="2018-09-14T06:06:03.788" v="365" actId="14100"/>
        <pc:sldMkLst>
          <pc:docMk/>
          <pc:sldMk cId="3435112132" sldId="308"/>
        </pc:sldMkLst>
        <pc:spChg chg="mod">
          <ac:chgData name="Paula Messina" userId="2a955e1d-41f1-49f4-9348-346215174b28" providerId="ADAL" clId="{20B74940-7FBE-4E48-848E-9404FDF0271E}" dt="2018-09-14T06:06:03.788" v="365" actId="14100"/>
          <ac:spMkLst>
            <pc:docMk/>
            <pc:sldMk cId="3435112132" sldId="308"/>
            <ac:spMk id="7" creationId="{00000000-0000-0000-0000-000000000000}"/>
          </ac:spMkLst>
        </pc:spChg>
      </pc:sldChg>
      <pc:sldChg chg="modSp">
        <pc:chgData name="Paula Messina" userId="2a955e1d-41f1-49f4-9348-346215174b28" providerId="ADAL" clId="{20B74940-7FBE-4E48-848E-9404FDF0271E}" dt="2018-09-14T06:16:57.264" v="683" actId="403"/>
        <pc:sldMkLst>
          <pc:docMk/>
          <pc:sldMk cId="2902020567" sldId="312"/>
        </pc:sldMkLst>
        <pc:spChg chg="mod">
          <ac:chgData name="Paula Messina" userId="2a955e1d-41f1-49f4-9348-346215174b28" providerId="ADAL" clId="{20B74940-7FBE-4E48-848E-9404FDF0271E}" dt="2018-09-14T06:16:57.264" v="683" actId="403"/>
          <ac:spMkLst>
            <pc:docMk/>
            <pc:sldMk cId="2902020567" sldId="312"/>
            <ac:spMk id="7" creationId="{00000000-0000-0000-0000-000000000000}"/>
          </ac:spMkLst>
        </pc:spChg>
      </pc:sldChg>
      <pc:sldChg chg="modSp">
        <pc:chgData name="Paula Messina" userId="2a955e1d-41f1-49f4-9348-346215174b28" providerId="ADAL" clId="{20B74940-7FBE-4E48-848E-9404FDF0271E}" dt="2018-09-14T06:20:33.163" v="685" actId="14100"/>
        <pc:sldMkLst>
          <pc:docMk/>
          <pc:sldMk cId="3811298524" sldId="314"/>
        </pc:sldMkLst>
        <pc:spChg chg="mod">
          <ac:chgData name="Paula Messina" userId="2a955e1d-41f1-49f4-9348-346215174b28" providerId="ADAL" clId="{20B74940-7FBE-4E48-848E-9404FDF0271E}" dt="2018-09-14T06:20:33.163" v="685" actId="14100"/>
          <ac:spMkLst>
            <pc:docMk/>
            <pc:sldMk cId="3811298524" sldId="314"/>
            <ac:spMk id="3" creationId="{3D499691-3FFA-4359-B464-BA02A4551AF0}"/>
          </ac:spMkLst>
        </pc:spChg>
      </pc:sldChg>
      <pc:sldChg chg="modSp">
        <pc:chgData name="Paula Messina" userId="2a955e1d-41f1-49f4-9348-346215174b28" providerId="ADAL" clId="{20B74940-7FBE-4E48-848E-9404FDF0271E}" dt="2018-09-14T06:16:23.272" v="642" actId="20577"/>
        <pc:sldMkLst>
          <pc:docMk/>
          <pc:sldMk cId="1891092828" sldId="315"/>
        </pc:sldMkLst>
        <pc:spChg chg="mod">
          <ac:chgData name="Paula Messina" userId="2a955e1d-41f1-49f4-9348-346215174b28" providerId="ADAL" clId="{20B74940-7FBE-4E48-848E-9404FDF0271E}" dt="2018-09-14T06:16:23.272" v="642" actId="20577"/>
          <ac:spMkLst>
            <pc:docMk/>
            <pc:sldMk cId="1891092828" sldId="315"/>
            <ac:spMk id="2" creationId="{652EBB1B-ED67-4868-8696-431DC00799F2}"/>
          </ac:spMkLst>
        </pc:spChg>
      </pc:sldChg>
      <pc:sldChg chg="modSp">
        <pc:chgData name="Paula Messina" userId="2a955e1d-41f1-49f4-9348-346215174b28" providerId="ADAL" clId="{20B74940-7FBE-4E48-848E-9404FDF0271E}" dt="2018-09-14T06:08:38.824" v="369" actId="27636"/>
        <pc:sldMkLst>
          <pc:docMk/>
          <pc:sldMk cId="2199672499" sldId="327"/>
        </pc:sldMkLst>
        <pc:spChg chg="mod">
          <ac:chgData name="Paula Messina" userId="2a955e1d-41f1-49f4-9348-346215174b28" providerId="ADAL" clId="{20B74940-7FBE-4E48-848E-9404FDF0271E}" dt="2018-09-14T06:08:38.824" v="369" actId="27636"/>
          <ac:spMkLst>
            <pc:docMk/>
            <pc:sldMk cId="2199672499" sldId="327"/>
            <ac:spMk id="3" creationId="{009F7147-80A4-4141-931F-38E3E36CEE3E}"/>
          </ac:spMkLst>
        </pc:spChg>
      </pc:sldChg>
      <pc:sldChg chg="del">
        <pc:chgData name="Paula Messina" userId="2a955e1d-41f1-49f4-9348-346215174b28" providerId="ADAL" clId="{20B74940-7FBE-4E48-848E-9404FDF0271E}" dt="2018-09-14T06:13:12.799" v="430" actId="2696"/>
        <pc:sldMkLst>
          <pc:docMk/>
          <pc:sldMk cId="622017495" sldId="330"/>
        </pc:sldMkLst>
      </pc:sldChg>
      <pc:sldChg chg="modSp">
        <pc:chgData name="Paula Messina" userId="2a955e1d-41f1-49f4-9348-346215174b28" providerId="ADAL" clId="{20B74940-7FBE-4E48-848E-9404FDF0271E}" dt="2018-09-14T06:10:05.591" v="429" actId="20577"/>
        <pc:sldMkLst>
          <pc:docMk/>
          <pc:sldMk cId="3464610247" sldId="331"/>
        </pc:sldMkLst>
        <pc:spChg chg="mod">
          <ac:chgData name="Paula Messina" userId="2a955e1d-41f1-49f4-9348-346215174b28" providerId="ADAL" clId="{20B74940-7FBE-4E48-848E-9404FDF0271E}" dt="2018-09-14T06:10:05.591" v="429" actId="20577"/>
          <ac:spMkLst>
            <pc:docMk/>
            <pc:sldMk cId="3464610247" sldId="331"/>
            <ac:spMk id="3" creationId="{C4E3E31C-53FF-42C9-8314-C4BD13272D44}"/>
          </ac:spMkLst>
        </pc:spChg>
      </pc:sldChg>
      <pc:sldChg chg="modSp add">
        <pc:chgData name="Paula Messina" userId="2a955e1d-41f1-49f4-9348-346215174b28" providerId="ADAL" clId="{20B74940-7FBE-4E48-848E-9404FDF0271E}" dt="2018-09-07T04:15:13.980" v="260" actId="20577"/>
        <pc:sldMkLst>
          <pc:docMk/>
          <pc:sldMk cId="3364546675" sldId="332"/>
        </pc:sldMkLst>
        <pc:spChg chg="mod">
          <ac:chgData name="Paula Messina" userId="2a955e1d-41f1-49f4-9348-346215174b28" providerId="ADAL" clId="{20B74940-7FBE-4E48-848E-9404FDF0271E}" dt="2018-09-07T04:13:08.214" v="134" actId="14100"/>
          <ac:spMkLst>
            <pc:docMk/>
            <pc:sldMk cId="3364546675" sldId="332"/>
            <ac:spMk id="2" creationId="{15DDD165-B2A1-4593-86AA-794B24DC0A65}"/>
          </ac:spMkLst>
        </pc:spChg>
        <pc:spChg chg="mod">
          <ac:chgData name="Paula Messina" userId="2a955e1d-41f1-49f4-9348-346215174b28" providerId="ADAL" clId="{20B74940-7FBE-4E48-848E-9404FDF0271E}" dt="2018-09-07T04:15:13.980" v="260" actId="20577"/>
          <ac:spMkLst>
            <pc:docMk/>
            <pc:sldMk cId="3364546675" sldId="332"/>
            <ac:spMk id="3" creationId="{763F8785-2649-4A88-9989-EE898DA175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17554-E4F4-4286-BEA0-00CC43BEB9F8}" type="datetimeFigureOut">
              <a:rPr lang="en-US" smtClean="0"/>
              <a:t>10/19/2018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C47F2-08B5-4A07-A3B9-6F4171968AD2}" type="slidenum">
              <a:rPr lang="en-US" smtClean="0"/>
              <a:t>‹#›</a:t>
            </a:fld>
            <a:endParaRPr lang="en-US"/>
          </a:p>
        </p:txBody>
      </p:sp>
    </p:spTree>
    <p:extLst>
      <p:ext uri="{BB962C8B-B14F-4D97-AF65-F5344CB8AC3E}">
        <p14:creationId xmlns:p14="http://schemas.microsoft.com/office/powerpoint/2010/main" val="3374727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3CED3-975E-45C2-84C9-E04E6C77E661}" type="slidenum">
              <a:rPr lang="en-US" smtClean="0"/>
              <a:t>8</a:t>
            </a:fld>
            <a:endParaRPr lang="en-US"/>
          </a:p>
        </p:txBody>
      </p:sp>
    </p:spTree>
    <p:extLst>
      <p:ext uri="{BB962C8B-B14F-4D97-AF65-F5344CB8AC3E}">
        <p14:creationId xmlns:p14="http://schemas.microsoft.com/office/powerpoint/2010/main" val="158875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3CED3-975E-45C2-84C9-E04E6C77E661}" type="slidenum">
              <a:rPr lang="en-US" smtClean="0"/>
              <a:t>9</a:t>
            </a:fld>
            <a:endParaRPr lang="en-US"/>
          </a:p>
        </p:txBody>
      </p:sp>
    </p:spTree>
    <p:extLst>
      <p:ext uri="{BB962C8B-B14F-4D97-AF65-F5344CB8AC3E}">
        <p14:creationId xmlns:p14="http://schemas.microsoft.com/office/powerpoint/2010/main" val="384800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Buy a coffee maker for home instead of going to coffee shop several times a day</a:t>
            </a:r>
          </a:p>
          <a:p>
            <a:pPr marL="285750" indent="-285750">
              <a:buFont typeface="Arial" panose="020B0604020202020204" pitchFamily="34" charset="0"/>
              <a:buChar char="•"/>
            </a:pPr>
            <a:r>
              <a:rPr lang="en-US" sz="1200" dirty="0"/>
              <a:t>Avoid the temptation of buying unnecessarily online (iTunes, Amazon, </a:t>
            </a:r>
            <a:r>
              <a:rPr lang="en-US" sz="1200" dirty="0" err="1"/>
              <a:t>etc</a:t>
            </a:r>
            <a:r>
              <a:rPr lang="en-US" sz="1200" dirty="0"/>
              <a:t>)</a:t>
            </a:r>
          </a:p>
          <a:p>
            <a:pPr marL="285750" indent="-285750">
              <a:buFont typeface="Arial" panose="020B0604020202020204" pitchFamily="34" charset="0"/>
              <a:buChar char="•"/>
            </a:pPr>
            <a:r>
              <a:rPr lang="en-US" sz="1200" dirty="0"/>
              <a:t>Set up a “Keep the Change” savings account with your bank</a:t>
            </a:r>
          </a:p>
          <a:p>
            <a:pPr marL="285750" indent="-285750">
              <a:buFont typeface="Arial" panose="020B0604020202020204" pitchFamily="34" charset="0"/>
              <a:buChar char="•"/>
            </a:pPr>
            <a:r>
              <a:rPr lang="en-US" sz="1200" dirty="0"/>
              <a:t>Get a part-time job (if not already working)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Stop a habit (smoking, nail biting, eating sweets) and put money toward studying abroad in a “Travel Fund” jar</a:t>
            </a:r>
          </a:p>
          <a:p>
            <a:pPr marL="285750" indent="-285750">
              <a:buFont typeface="Arial" panose="020B0604020202020204" pitchFamily="34" charset="0"/>
              <a:buChar char="•"/>
            </a:pPr>
            <a:r>
              <a:rPr lang="en-US" sz="1200" dirty="0"/>
              <a:t>Sublease your car to a friend or relative while you’re abroad and let them make car payments</a:t>
            </a:r>
          </a:p>
          <a:p>
            <a:pPr marL="285750" indent="-285750">
              <a:buFont typeface="Arial" panose="020B0604020202020204" pitchFamily="34" charset="0"/>
              <a:buChar char="•"/>
            </a:pPr>
            <a:r>
              <a:rPr lang="en-US" sz="1200" dirty="0"/>
              <a:t>Ask families to give you money or travel-related gifts for holidays and birthdays</a:t>
            </a:r>
          </a:p>
          <a:p>
            <a:pPr marL="285750" indent="-2857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04DC47F2-08B5-4A07-A3B9-6F4171968AD2}" type="slidenum">
              <a:rPr lang="en-US" smtClean="0"/>
              <a:t>15</a:t>
            </a:fld>
            <a:endParaRPr lang="en-US"/>
          </a:p>
        </p:txBody>
      </p:sp>
    </p:spTree>
    <p:extLst>
      <p:ext uri="{BB962C8B-B14F-4D97-AF65-F5344CB8AC3E}">
        <p14:creationId xmlns:p14="http://schemas.microsoft.com/office/powerpoint/2010/main" val="179065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C47F2-08B5-4A07-A3B9-6F4171968AD2}" type="slidenum">
              <a:rPr lang="en-US" smtClean="0"/>
              <a:t>16</a:t>
            </a:fld>
            <a:endParaRPr lang="en-US"/>
          </a:p>
        </p:txBody>
      </p:sp>
    </p:spTree>
    <p:extLst>
      <p:ext uri="{BB962C8B-B14F-4D97-AF65-F5344CB8AC3E}">
        <p14:creationId xmlns:p14="http://schemas.microsoft.com/office/powerpoint/2010/main" val="62201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C47F2-08B5-4A07-A3B9-6F4171968AD2}" type="slidenum">
              <a:rPr lang="en-US" smtClean="0"/>
              <a:t>17</a:t>
            </a:fld>
            <a:endParaRPr lang="en-US"/>
          </a:p>
        </p:txBody>
      </p:sp>
    </p:spTree>
    <p:extLst>
      <p:ext uri="{BB962C8B-B14F-4D97-AF65-F5344CB8AC3E}">
        <p14:creationId xmlns:p14="http://schemas.microsoft.com/office/powerpoint/2010/main" val="65363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buNone/>
            </a:pPr>
            <a:r>
              <a:rPr lang="en-US" sz="1200" dirty="0"/>
              <a:t>Reach out to companies and organizations you would like to potentially work for and explain how this experience would be of benefit to them </a:t>
            </a:r>
          </a:p>
          <a:p>
            <a:pPr marL="0" indent="0">
              <a:lnSpc>
                <a:spcPct val="100000"/>
              </a:lnSpc>
              <a:buNone/>
            </a:pPr>
            <a:r>
              <a:rPr lang="en-US" sz="1200" dirty="0"/>
              <a:t>Let them know how the funds will be used and why their donation makes a difference</a:t>
            </a:r>
          </a:p>
          <a:p>
            <a:endParaRPr lang="en-US" dirty="0"/>
          </a:p>
        </p:txBody>
      </p:sp>
      <p:sp>
        <p:nvSpPr>
          <p:cNvPr id="4" name="Slide Number Placeholder 3"/>
          <p:cNvSpPr>
            <a:spLocks noGrp="1"/>
          </p:cNvSpPr>
          <p:nvPr>
            <p:ph type="sldNum" sz="quarter" idx="10"/>
          </p:nvPr>
        </p:nvSpPr>
        <p:spPr/>
        <p:txBody>
          <a:bodyPr/>
          <a:lstStyle/>
          <a:p>
            <a:fld id="{04DC47F2-08B5-4A07-A3B9-6F4171968AD2}" type="slidenum">
              <a:rPr lang="en-US" smtClean="0"/>
              <a:t>18</a:t>
            </a:fld>
            <a:endParaRPr lang="en-US"/>
          </a:p>
        </p:txBody>
      </p:sp>
    </p:spTree>
    <p:extLst>
      <p:ext uri="{BB962C8B-B14F-4D97-AF65-F5344CB8AC3E}">
        <p14:creationId xmlns:p14="http://schemas.microsoft.com/office/powerpoint/2010/main" val="22510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C47F2-08B5-4A07-A3B9-6F4171968AD2}" type="slidenum">
              <a:rPr lang="en-US" smtClean="0"/>
              <a:t>21</a:t>
            </a:fld>
            <a:endParaRPr lang="en-US"/>
          </a:p>
        </p:txBody>
      </p:sp>
    </p:spTree>
    <p:extLst>
      <p:ext uri="{BB962C8B-B14F-4D97-AF65-F5344CB8AC3E}">
        <p14:creationId xmlns:p14="http://schemas.microsoft.com/office/powerpoint/2010/main" val="893514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11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3067A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3067A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8A013067-7243-4C59-9A6F-6107F59EE4BA}" type="datetime1">
              <a:rPr lang="en-US"/>
              <a:pPr/>
              <a:t>10/19/2018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44082B0-C61D-4FD3-A27F-04DADD5883FC}"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4BD6706-EDF3-4150-A2C1-359C5F9A9495}" type="datetime1">
              <a:rPr lang="en-US"/>
              <a:pPr/>
              <a:t>10/19/2018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8421F7DA-D0C1-4DFA-8BCA-FC2E7663F94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F9B6793-8873-4D8D-8B49-3CC8DCA076A4}" type="datetime1">
              <a:rPr lang="en-US"/>
              <a:pPr/>
              <a:t>10/19/2018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E6E8446-9961-48DD-A03E-BAADAF184212}"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4562" y="1110309"/>
            <a:ext cx="3008313" cy="1162050"/>
          </a:xfrm>
        </p:spPr>
        <p:txBody>
          <a:bodyPr anchor="b"/>
          <a:lstStyle>
            <a:lvl1pPr algn="l">
              <a:defRPr sz="2000" b="1"/>
            </a:lvl1pPr>
          </a:lstStyle>
          <a:p>
            <a:r>
              <a:rPr lang="en-US" dirty="0"/>
              <a:t>Click to edit Master title style</a:t>
            </a:r>
          </a:p>
        </p:txBody>
      </p:sp>
      <p:sp>
        <p:nvSpPr>
          <p:cNvPr id="4" name="Text Placeholder 3"/>
          <p:cNvSpPr>
            <a:spLocks noGrp="1"/>
          </p:cNvSpPr>
          <p:nvPr>
            <p:ph type="body" sz="half" idx="2"/>
          </p:nvPr>
        </p:nvSpPr>
        <p:spPr>
          <a:xfrm>
            <a:off x="5264562" y="2272359"/>
            <a:ext cx="3008313" cy="1151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E6E8446-9961-48DD-A03E-BAADAF184212}" type="slidenum">
              <a:rPr lang="en-US"/>
              <a:pPr/>
              <a:t>‹#›</a:t>
            </a:fld>
            <a:endParaRPr lang="en-US" dirty="0"/>
          </a:p>
        </p:txBody>
      </p:sp>
      <p:sp>
        <p:nvSpPr>
          <p:cNvPr id="13" name="Rectangle 12"/>
          <p:cNvSpPr/>
          <p:nvPr userDrawn="1"/>
        </p:nvSpPr>
        <p:spPr>
          <a:xfrm>
            <a:off x="8825089" y="0"/>
            <a:ext cx="112889" cy="1091259"/>
          </a:xfrm>
          <a:prstGeom prst="rect">
            <a:avLst/>
          </a:prstGeom>
          <a:solidFill>
            <a:srgbClr val="88BF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374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C58EF9F-992F-49C4-B66F-E8E909A6640D}" type="datetime1">
              <a:rPr lang="en-US"/>
              <a:pPr/>
              <a:t>10/19/2018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EA799A2-5CEA-4AAA-8C08-A89CF869F1F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FC783E8-95EF-413F-8605-B110D5AECD27}" type="datetime1">
              <a:rPr lang="en-US"/>
              <a:pPr/>
              <a:t>10/19/2018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DA23350-C50B-4E73-9517-E1923417C36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10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763205"/>
            <a:ext cx="7772400" cy="1470025"/>
          </a:xfrm>
        </p:spPr>
        <p:txBody>
          <a:bodyPr>
            <a:normAutofit/>
          </a:bodyPr>
          <a:lstStyle>
            <a:lvl1pPr algn="ctr">
              <a:defRPr sz="3600" b="1">
                <a:solidFill>
                  <a:srgbClr val="172755"/>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4911223"/>
            <a:ext cx="6400800" cy="1752600"/>
          </a:xfrm>
        </p:spPr>
        <p:txBody>
          <a:bodyPr>
            <a:normAutofit/>
          </a:bodyPr>
          <a:lstStyle>
            <a:lvl1pPr marL="0" indent="0" algn="ctr">
              <a:buNone/>
              <a:defRPr sz="2400" i="0" spc="100">
                <a:solidFill>
                  <a:srgbClr val="53535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5661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429446" y="274638"/>
            <a:ext cx="8229600" cy="1143000"/>
          </a:xfrm>
          <a:prstGeom prst="rect">
            <a:avLst/>
          </a:prstGeom>
        </p:spPr>
        <p:txBody>
          <a:bodyPr>
            <a:normAutofit/>
          </a:bodyPr>
          <a:lstStyle>
            <a:lvl1pPr algn="l">
              <a:defRPr sz="4000" b="1">
                <a:solidFill>
                  <a:srgbClr val="88BF45"/>
                </a:solidFill>
                <a:latin typeface="Arial"/>
                <a:cs typeface="Arial"/>
              </a:defRPr>
            </a:lvl1pPr>
          </a:lstStyle>
          <a:p>
            <a:r>
              <a:rPr lang="en-US" dirty="0"/>
              <a:t>Click to edit Master title style</a:t>
            </a:r>
          </a:p>
        </p:txBody>
      </p:sp>
      <p:sp>
        <p:nvSpPr>
          <p:cNvPr id="6" name="Content Placeholder 2"/>
          <p:cNvSpPr>
            <a:spLocks noGrp="1"/>
          </p:cNvSpPr>
          <p:nvPr>
            <p:ph idx="1"/>
          </p:nvPr>
        </p:nvSpPr>
        <p:spPr>
          <a:xfrm>
            <a:off x="1437680" y="1405459"/>
            <a:ext cx="8229600" cy="4525963"/>
          </a:xfrm>
        </p:spPr>
        <p:txBody>
          <a:bodyPr>
            <a:normAutofit/>
          </a:bodyPr>
          <a:lstStyle>
            <a:lvl1pPr>
              <a:spcAft>
                <a:spcPts val="600"/>
              </a:spcAft>
              <a:buClr>
                <a:srgbClr val="88BF45"/>
              </a:buClr>
              <a:defRPr sz="2600">
                <a:latin typeface="Arial"/>
                <a:cs typeface="Arial"/>
              </a:defRPr>
            </a:lvl1pPr>
            <a:lvl2pPr>
              <a:spcAft>
                <a:spcPts val="600"/>
              </a:spcAft>
              <a:buClr>
                <a:srgbClr val="3067A3"/>
              </a:buClr>
              <a:defRPr sz="2400">
                <a:latin typeface="Arial"/>
                <a:cs typeface="Arial"/>
              </a:defRPr>
            </a:lvl2pPr>
            <a:lvl3pPr>
              <a:spcAft>
                <a:spcPts val="600"/>
              </a:spcAft>
              <a:defRPr sz="2000">
                <a:latin typeface="Arial"/>
                <a:cs typeface="Arial"/>
              </a:defRPr>
            </a:lvl3pPr>
            <a:lvl4pPr>
              <a:spcAft>
                <a:spcPts val="600"/>
              </a:spcAft>
              <a:defRPr sz="1800">
                <a:latin typeface="Arial"/>
                <a:cs typeface="Arial"/>
              </a:defRPr>
            </a:lvl4pPr>
            <a:lvl5pPr>
              <a:spcAft>
                <a:spcPts val="600"/>
              </a:spcAft>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tical Title 1"/>
          <p:cNvSpPr txBox="1">
            <a:spLocks/>
          </p:cNvSpPr>
          <p:nvPr userDrawn="1"/>
        </p:nvSpPr>
        <p:spPr bwMode="auto">
          <a:xfrm>
            <a:off x="-459797" y="274638"/>
            <a:ext cx="2057400" cy="5851525"/>
          </a:xfrm>
          <a:prstGeom prst="rect">
            <a:avLst/>
          </a:prstGeom>
          <a:noFill/>
          <a:ln w="9525">
            <a:noFill/>
            <a:miter lim="800000"/>
            <a:headEnd/>
            <a:tailEnd/>
          </a:ln>
        </p:spPr>
        <p:txBody>
          <a:bodyPr vert="eaVert"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6600" b="1" kern="1200">
                <a:solidFill>
                  <a:srgbClr val="88BF45"/>
                </a:solidFill>
                <a:latin typeface="Arial"/>
                <a:ea typeface="ＭＳ Ｐゴシック" charset="-128"/>
                <a:cs typeface="Arial"/>
              </a:defRPr>
            </a:lvl1pPr>
            <a:lvl2pPr algn="l" defTabSz="457200" rtl="0" eaLnBrk="0" fontAlgn="base" hangingPunct="0">
              <a:spcBef>
                <a:spcPct val="0"/>
              </a:spcBef>
              <a:spcAft>
                <a:spcPct val="0"/>
              </a:spcAft>
              <a:defRPr sz="4000" b="1">
                <a:solidFill>
                  <a:srgbClr val="88BF45"/>
                </a:solidFill>
                <a:latin typeface="Arial" charset="0"/>
                <a:ea typeface="ＭＳ Ｐゴシック" charset="-128"/>
              </a:defRPr>
            </a:lvl2pPr>
            <a:lvl3pPr algn="l" defTabSz="457200" rtl="0" eaLnBrk="0" fontAlgn="base" hangingPunct="0">
              <a:spcBef>
                <a:spcPct val="0"/>
              </a:spcBef>
              <a:spcAft>
                <a:spcPct val="0"/>
              </a:spcAft>
              <a:defRPr sz="4000" b="1">
                <a:solidFill>
                  <a:srgbClr val="88BF45"/>
                </a:solidFill>
                <a:latin typeface="Arial" charset="0"/>
                <a:ea typeface="ＭＳ Ｐゴシック" charset="-128"/>
              </a:defRPr>
            </a:lvl3pPr>
            <a:lvl4pPr algn="l" defTabSz="457200" rtl="0" eaLnBrk="0" fontAlgn="base" hangingPunct="0">
              <a:spcBef>
                <a:spcPct val="0"/>
              </a:spcBef>
              <a:spcAft>
                <a:spcPct val="0"/>
              </a:spcAft>
              <a:defRPr sz="4000" b="1">
                <a:solidFill>
                  <a:srgbClr val="88BF45"/>
                </a:solidFill>
                <a:latin typeface="Arial" charset="0"/>
                <a:ea typeface="ＭＳ Ｐゴシック" charset="-128"/>
              </a:defRPr>
            </a:lvl4pPr>
            <a:lvl5pPr algn="l" defTabSz="457200" rtl="0" eaLnBrk="0" fontAlgn="base" hangingPunct="0">
              <a:spcBef>
                <a:spcPct val="0"/>
              </a:spcBef>
              <a:spcAft>
                <a:spcPct val="0"/>
              </a:spcAft>
              <a:defRPr sz="4000" b="1">
                <a:solidFill>
                  <a:srgbClr val="88BF45"/>
                </a:solidFill>
                <a:latin typeface="Arial" charset="0"/>
                <a:ea typeface="ＭＳ Ｐゴシック" charset="-128"/>
              </a:defRPr>
            </a:lvl5pPr>
            <a:lvl6pPr marL="457200" algn="l" defTabSz="457200" rtl="0" fontAlgn="base">
              <a:spcBef>
                <a:spcPct val="0"/>
              </a:spcBef>
              <a:spcAft>
                <a:spcPct val="0"/>
              </a:spcAft>
              <a:defRPr sz="4000" b="1">
                <a:solidFill>
                  <a:srgbClr val="88BF45"/>
                </a:solidFill>
                <a:latin typeface="Arial" charset="0"/>
                <a:ea typeface="ＭＳ Ｐゴシック" charset="-128"/>
              </a:defRPr>
            </a:lvl6pPr>
            <a:lvl7pPr marL="914400" algn="l" defTabSz="457200" rtl="0" fontAlgn="base">
              <a:spcBef>
                <a:spcPct val="0"/>
              </a:spcBef>
              <a:spcAft>
                <a:spcPct val="0"/>
              </a:spcAft>
              <a:defRPr sz="4000" b="1">
                <a:solidFill>
                  <a:srgbClr val="88BF45"/>
                </a:solidFill>
                <a:latin typeface="Arial" charset="0"/>
                <a:ea typeface="ＭＳ Ｐゴシック" charset="-128"/>
              </a:defRPr>
            </a:lvl7pPr>
            <a:lvl8pPr marL="1371600" algn="l" defTabSz="457200" rtl="0" fontAlgn="base">
              <a:spcBef>
                <a:spcPct val="0"/>
              </a:spcBef>
              <a:spcAft>
                <a:spcPct val="0"/>
              </a:spcAft>
              <a:defRPr sz="4000" b="1">
                <a:solidFill>
                  <a:srgbClr val="88BF45"/>
                </a:solidFill>
                <a:latin typeface="Arial" charset="0"/>
                <a:ea typeface="ＭＳ Ｐゴシック" charset="-128"/>
              </a:defRPr>
            </a:lvl8pPr>
            <a:lvl9pPr marL="1828800" algn="l" defTabSz="457200" rtl="0" fontAlgn="base">
              <a:spcBef>
                <a:spcPct val="0"/>
              </a:spcBef>
              <a:spcAft>
                <a:spcPct val="0"/>
              </a:spcAft>
              <a:defRPr sz="4000" b="1">
                <a:solidFill>
                  <a:srgbClr val="88BF45"/>
                </a:solidFill>
                <a:latin typeface="Arial" charset="0"/>
                <a:ea typeface="ＭＳ Ｐゴシック" charset="-128"/>
              </a:defRPr>
            </a:lvl9pPr>
          </a:lstStyle>
          <a:p>
            <a:r>
              <a:rPr lang="en-US" sz="5900" spc="-150" dirty="0">
                <a:solidFill>
                  <a:srgbClr val="3067A3"/>
                </a:solidFill>
                <a:effectLst>
                  <a:outerShdw blurRad="53975" dist="25400" dir="2700000" algn="tl" rotWithShape="0">
                    <a:schemeClr val="tx1">
                      <a:alpha val="36000"/>
                    </a:schemeClr>
                  </a:outerShdw>
                </a:effectLst>
              </a:rPr>
              <a:t>Before You Go</a:t>
            </a:r>
          </a:p>
        </p:txBody>
      </p:sp>
      <p:sp>
        <p:nvSpPr>
          <p:cNvPr id="10" name="Rectangle 9"/>
          <p:cNvSpPr/>
          <p:nvPr userDrawn="1"/>
        </p:nvSpPr>
        <p:spPr>
          <a:xfrm>
            <a:off x="8825089" y="0"/>
            <a:ext cx="112889" cy="1091259"/>
          </a:xfrm>
          <a:prstGeom prst="rect">
            <a:avLst/>
          </a:prstGeom>
          <a:solidFill>
            <a:srgbClr val="88BF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681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1429446" y="274638"/>
            <a:ext cx="8229600" cy="1143000"/>
          </a:xfrm>
          <a:prstGeom prst="rect">
            <a:avLst/>
          </a:prstGeom>
        </p:spPr>
        <p:txBody>
          <a:bodyPr>
            <a:normAutofit/>
          </a:bodyPr>
          <a:lstStyle>
            <a:lvl1pPr algn="l">
              <a:defRPr sz="4000" b="1">
                <a:solidFill>
                  <a:srgbClr val="88BF45"/>
                </a:solidFill>
                <a:latin typeface="Arial"/>
                <a:cs typeface="Arial"/>
              </a:defRPr>
            </a:lvl1pPr>
          </a:lstStyle>
          <a:p>
            <a:r>
              <a:rPr lang="en-US" dirty="0"/>
              <a:t>Click to edit Master title style</a:t>
            </a:r>
          </a:p>
        </p:txBody>
      </p:sp>
      <p:sp>
        <p:nvSpPr>
          <p:cNvPr id="8" name="Content Placeholder 2"/>
          <p:cNvSpPr>
            <a:spLocks noGrp="1"/>
          </p:cNvSpPr>
          <p:nvPr>
            <p:ph idx="1"/>
          </p:nvPr>
        </p:nvSpPr>
        <p:spPr>
          <a:xfrm>
            <a:off x="1437680" y="1388525"/>
            <a:ext cx="8229600" cy="4525963"/>
          </a:xfrm>
        </p:spPr>
        <p:txBody>
          <a:bodyPr>
            <a:normAutofit/>
          </a:bodyPr>
          <a:lstStyle>
            <a:lvl1pPr>
              <a:spcAft>
                <a:spcPts val="1200"/>
              </a:spcAft>
              <a:buClr>
                <a:srgbClr val="88BF45"/>
              </a:buClr>
              <a:defRPr sz="2600">
                <a:latin typeface="Arial"/>
                <a:cs typeface="Arial"/>
              </a:defRPr>
            </a:lvl1pPr>
            <a:lvl2pPr>
              <a:spcAft>
                <a:spcPts val="1200"/>
              </a:spcAft>
              <a:buClr>
                <a:srgbClr val="3067A3"/>
              </a:buClr>
              <a:defRPr sz="2400">
                <a:latin typeface="Arial"/>
                <a:cs typeface="Arial"/>
              </a:defRPr>
            </a:lvl2pPr>
            <a:lvl3pPr>
              <a:spcAft>
                <a:spcPts val="1200"/>
              </a:spcAft>
              <a:defRPr sz="2000">
                <a:latin typeface="Arial"/>
                <a:cs typeface="Arial"/>
              </a:defRPr>
            </a:lvl3pPr>
            <a:lvl4pPr>
              <a:spcAft>
                <a:spcPts val="1200"/>
              </a:spcAft>
              <a:defRPr sz="1800">
                <a:latin typeface="Arial"/>
                <a:cs typeface="Arial"/>
              </a:defRPr>
            </a:lvl4pPr>
            <a:lvl5pPr>
              <a:spcAft>
                <a:spcPts val="1200"/>
              </a:spcAft>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825089" y="0"/>
            <a:ext cx="112889" cy="1091259"/>
          </a:xfrm>
          <a:prstGeom prst="rect">
            <a:avLst/>
          </a:prstGeom>
          <a:solidFill>
            <a:srgbClr val="88BF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843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29446" y="274638"/>
            <a:ext cx="8229600" cy="1143000"/>
          </a:xfrm>
          <a:prstGeom prst="rect">
            <a:avLst/>
          </a:prstGeom>
        </p:spPr>
        <p:txBody>
          <a:bodyPr>
            <a:normAutofit/>
          </a:bodyPr>
          <a:lstStyle>
            <a:lvl1pPr algn="l">
              <a:defRPr sz="4000" b="1">
                <a:solidFill>
                  <a:srgbClr val="172755"/>
                </a:solidFill>
                <a:latin typeface="Arial"/>
                <a:cs typeface="Arial"/>
              </a:defRPr>
            </a:lvl1pPr>
          </a:lstStyle>
          <a:p>
            <a:r>
              <a:rPr lang="en-US" dirty="0"/>
              <a:t>Click to edit Master title style</a:t>
            </a:r>
          </a:p>
        </p:txBody>
      </p:sp>
      <p:sp>
        <p:nvSpPr>
          <p:cNvPr id="8" name="Rectangle 7"/>
          <p:cNvSpPr/>
          <p:nvPr userDrawn="1"/>
        </p:nvSpPr>
        <p:spPr>
          <a:xfrm>
            <a:off x="8825089" y="0"/>
            <a:ext cx="112889" cy="1091259"/>
          </a:xfrm>
          <a:prstGeom prst="rect">
            <a:avLst/>
          </a:prstGeom>
          <a:solidFill>
            <a:srgbClr val="88BF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Content Placeholder 2"/>
          <p:cNvSpPr>
            <a:spLocks noGrp="1"/>
          </p:cNvSpPr>
          <p:nvPr>
            <p:ph idx="1"/>
          </p:nvPr>
        </p:nvSpPr>
        <p:spPr>
          <a:xfrm>
            <a:off x="1437680" y="1405459"/>
            <a:ext cx="8229600" cy="4525963"/>
          </a:xfrm>
        </p:spPr>
        <p:txBody>
          <a:bodyPr>
            <a:normAutofit/>
          </a:bodyPr>
          <a:lstStyle>
            <a:lvl1pPr>
              <a:spcAft>
                <a:spcPts val="1200"/>
              </a:spcAft>
              <a:buClr>
                <a:srgbClr val="88BF45"/>
              </a:buClr>
              <a:defRPr sz="2600">
                <a:latin typeface="Arial"/>
                <a:cs typeface="Arial"/>
              </a:defRPr>
            </a:lvl1pPr>
            <a:lvl2pPr>
              <a:spcAft>
                <a:spcPts val="1200"/>
              </a:spcAft>
              <a:buClr>
                <a:srgbClr val="3067A3"/>
              </a:buClr>
              <a:defRPr sz="2400">
                <a:latin typeface="Arial"/>
                <a:cs typeface="Arial"/>
              </a:defRPr>
            </a:lvl2pPr>
            <a:lvl3pPr>
              <a:spcAft>
                <a:spcPts val="1200"/>
              </a:spcAft>
              <a:defRPr sz="2000">
                <a:latin typeface="Arial"/>
                <a:cs typeface="Arial"/>
              </a:defRPr>
            </a:lvl3pPr>
            <a:lvl4pPr>
              <a:spcAft>
                <a:spcPts val="1200"/>
              </a:spcAft>
              <a:defRPr sz="1800">
                <a:latin typeface="Arial"/>
                <a:cs typeface="Arial"/>
              </a:defRPr>
            </a:lvl4pPr>
            <a:lvl5pPr>
              <a:spcAft>
                <a:spcPts val="1200"/>
              </a:spcAft>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88BF45"/>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820019" y="1351206"/>
            <a:ext cx="7790137" cy="4525963"/>
          </a:xfrm>
        </p:spPr>
        <p:txBody>
          <a:bodyPr>
            <a:normAutofit/>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307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Vertical Title 1"/>
          <p:cNvSpPr>
            <a:spLocks noGrp="1"/>
          </p:cNvSpPr>
          <p:nvPr>
            <p:ph type="title" orient="vert"/>
          </p:nvPr>
        </p:nvSpPr>
        <p:spPr>
          <a:xfrm>
            <a:off x="-637978" y="274638"/>
            <a:ext cx="2057400" cy="5851525"/>
          </a:xfrm>
        </p:spPr>
        <p:txBody>
          <a:bodyPr vert="eaVert"/>
          <a:lstStyle>
            <a:lvl1pPr>
              <a:defRPr sz="6600"/>
            </a:lvl1pPr>
          </a:lstStyle>
          <a:p>
            <a:r>
              <a:rPr lang="en-US" dirty="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Clr>
                <a:srgbClr val="88BF45"/>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Clr>
                <a:srgbClr val="88BF45"/>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3085" y="21191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820019" y="1486678"/>
            <a:ext cx="77901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24" r:id="rId4"/>
    <p:sldLayoutId id="2147483730" r:id="rId5"/>
    <p:sldLayoutId id="2147483713" r:id="rId6"/>
    <p:sldLayoutId id="2147483726" r:id="rId7"/>
    <p:sldLayoutId id="2147483714" r:id="rId8"/>
    <p:sldLayoutId id="2147483716" r:id="rId9"/>
    <p:sldLayoutId id="2147483717" r:id="rId10"/>
    <p:sldLayoutId id="2147483718" r:id="rId11"/>
    <p:sldLayoutId id="2147483720" r:id="rId12"/>
    <p:sldLayoutId id="2147483731" r:id="rId13"/>
    <p:sldLayoutId id="2147483721" r:id="rId14"/>
    <p:sldLayoutId id="2147483722" r:id="rId15"/>
    <p:sldLayoutId id="2147483719" r:id="rId16"/>
  </p:sldLayoutIdLst>
  <p:txStyles>
    <p:titleStyle>
      <a:lvl1pPr algn="l" defTabSz="457200" rtl="0" eaLnBrk="0" fontAlgn="base" hangingPunct="0">
        <a:spcBef>
          <a:spcPct val="0"/>
        </a:spcBef>
        <a:spcAft>
          <a:spcPct val="0"/>
        </a:spcAft>
        <a:defRPr sz="4000" b="1" kern="1200">
          <a:solidFill>
            <a:srgbClr val="88BF45"/>
          </a:solidFill>
          <a:latin typeface="Arial"/>
          <a:ea typeface="ＭＳ Ｐゴシック" charset="-128"/>
          <a:cs typeface="Arial"/>
        </a:defRPr>
      </a:lvl1pPr>
      <a:lvl2pPr algn="l" defTabSz="457200" rtl="0" eaLnBrk="0" fontAlgn="base" hangingPunct="0">
        <a:spcBef>
          <a:spcPct val="0"/>
        </a:spcBef>
        <a:spcAft>
          <a:spcPct val="0"/>
        </a:spcAft>
        <a:defRPr sz="4000" b="1">
          <a:solidFill>
            <a:srgbClr val="88BF45"/>
          </a:solidFill>
          <a:latin typeface="Arial" charset="0"/>
          <a:ea typeface="ＭＳ Ｐゴシック" charset="-128"/>
        </a:defRPr>
      </a:lvl2pPr>
      <a:lvl3pPr algn="l" defTabSz="457200" rtl="0" eaLnBrk="0" fontAlgn="base" hangingPunct="0">
        <a:spcBef>
          <a:spcPct val="0"/>
        </a:spcBef>
        <a:spcAft>
          <a:spcPct val="0"/>
        </a:spcAft>
        <a:defRPr sz="4000" b="1">
          <a:solidFill>
            <a:srgbClr val="88BF45"/>
          </a:solidFill>
          <a:latin typeface="Arial" charset="0"/>
          <a:ea typeface="ＭＳ Ｐゴシック" charset="-128"/>
        </a:defRPr>
      </a:lvl3pPr>
      <a:lvl4pPr algn="l" defTabSz="457200" rtl="0" eaLnBrk="0" fontAlgn="base" hangingPunct="0">
        <a:spcBef>
          <a:spcPct val="0"/>
        </a:spcBef>
        <a:spcAft>
          <a:spcPct val="0"/>
        </a:spcAft>
        <a:defRPr sz="4000" b="1">
          <a:solidFill>
            <a:srgbClr val="88BF45"/>
          </a:solidFill>
          <a:latin typeface="Arial" charset="0"/>
          <a:ea typeface="ＭＳ Ｐゴシック" charset="-128"/>
        </a:defRPr>
      </a:lvl4pPr>
      <a:lvl5pPr algn="l" defTabSz="457200" rtl="0" eaLnBrk="0" fontAlgn="base" hangingPunct="0">
        <a:spcBef>
          <a:spcPct val="0"/>
        </a:spcBef>
        <a:spcAft>
          <a:spcPct val="0"/>
        </a:spcAft>
        <a:defRPr sz="4000" b="1">
          <a:solidFill>
            <a:srgbClr val="88BF45"/>
          </a:solidFill>
          <a:latin typeface="Arial" charset="0"/>
          <a:ea typeface="ＭＳ Ｐゴシック" charset="-128"/>
        </a:defRPr>
      </a:lvl5pPr>
      <a:lvl6pPr marL="457200" algn="l" defTabSz="457200" rtl="0" fontAlgn="base">
        <a:spcBef>
          <a:spcPct val="0"/>
        </a:spcBef>
        <a:spcAft>
          <a:spcPct val="0"/>
        </a:spcAft>
        <a:defRPr sz="4000" b="1">
          <a:solidFill>
            <a:srgbClr val="88BF45"/>
          </a:solidFill>
          <a:latin typeface="Arial" charset="0"/>
          <a:ea typeface="ＭＳ Ｐゴシック" charset="-128"/>
        </a:defRPr>
      </a:lvl6pPr>
      <a:lvl7pPr marL="914400" algn="l" defTabSz="457200" rtl="0" fontAlgn="base">
        <a:spcBef>
          <a:spcPct val="0"/>
        </a:spcBef>
        <a:spcAft>
          <a:spcPct val="0"/>
        </a:spcAft>
        <a:defRPr sz="4000" b="1">
          <a:solidFill>
            <a:srgbClr val="88BF45"/>
          </a:solidFill>
          <a:latin typeface="Arial" charset="0"/>
          <a:ea typeface="ＭＳ Ｐゴシック" charset="-128"/>
        </a:defRPr>
      </a:lvl7pPr>
      <a:lvl8pPr marL="1371600" algn="l" defTabSz="457200" rtl="0" fontAlgn="base">
        <a:spcBef>
          <a:spcPct val="0"/>
        </a:spcBef>
        <a:spcAft>
          <a:spcPct val="0"/>
        </a:spcAft>
        <a:defRPr sz="4000" b="1">
          <a:solidFill>
            <a:srgbClr val="88BF45"/>
          </a:solidFill>
          <a:latin typeface="Arial" charset="0"/>
          <a:ea typeface="ＭＳ Ｐゴシック" charset="-128"/>
        </a:defRPr>
      </a:lvl8pPr>
      <a:lvl9pPr marL="1828800" algn="l" defTabSz="457200" rtl="0" fontAlgn="base">
        <a:spcBef>
          <a:spcPct val="0"/>
        </a:spcBef>
        <a:spcAft>
          <a:spcPct val="0"/>
        </a:spcAft>
        <a:defRPr sz="4000" b="1">
          <a:solidFill>
            <a:srgbClr val="88BF45"/>
          </a:solidFill>
          <a:latin typeface="Arial" charset="0"/>
          <a:ea typeface="ＭＳ Ｐゴシック" charset="-128"/>
        </a:defRPr>
      </a:lvl9pPr>
    </p:titleStyle>
    <p:bodyStyle>
      <a:lvl1pPr marL="342900" indent="-342900" algn="l" defTabSz="457200" rtl="0" eaLnBrk="0" fontAlgn="base" hangingPunct="0">
        <a:lnSpc>
          <a:spcPct val="110000"/>
        </a:lnSpc>
        <a:spcBef>
          <a:spcPct val="20000"/>
        </a:spcBef>
        <a:spcAft>
          <a:spcPct val="0"/>
        </a:spcAft>
        <a:buClr>
          <a:srgbClr val="88BF45"/>
        </a:buClr>
        <a:buFont typeface="Arial" charset="0"/>
        <a:buChar char="•"/>
        <a:defRPr sz="26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Clr>
          <a:srgbClr val="3067A3"/>
        </a:buClr>
        <a:buSzPct val="100000"/>
        <a:buFont typeface="Wingdings" charset="2"/>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hyperlink" Target="http://www.fundforeducationabroad.org/applicant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hyperlink" Target="https://na01.safelinks.protection.outlook.com/?url=https://www.capitalone.com/credit-cards/travel-and-miles/?external_id%3DWWW_ZR704_ZZZ_ONL-SE_ZZZGO_T_SEM2_ZZZZ_c_Zg_6011385c-870f-40e1-82ac-bdcd49a6f19f_268897860478_374761%26target_id%3Dkwd-16120359792&amp;data=02|01||16ed1aa88fda472e3bfa08d61422621d|06509efb06dd44bba7aa5983e544eb44|0|0|636718535262780956&amp;sdata=%2BluYKyHcUSm/pcV%2BbJsy7T82NOPmiynD%2BO%2BuTenc/5Q%3D&amp;reserved=0" TargetMode="External"/><Relationship Id="rId2" Type="http://schemas.openxmlformats.org/officeDocument/2006/relationships/hyperlink" Target="https://na01.safelinks.protection.outlook.com/?url=https://creditcards.chase.com/a1/sapphire/compare?CELL%3D6RRW%26jp_cmp%3Dcc/Sapphire%2BPreferred_Brand_Exact_Sapphire%2BPreferred_SEM_US_No%2BxLOB_Standard_NA/sea/p25772644865/Sapphire%2BPreferred%26gclid%3DEAIaIQobChMIuaeVpfem3QIVRGV-Ch1j6QkiEAAYASAAEgICm_D_BwE&amp;data=02|01||16ed1aa88fda472e3bfa08d61422621d|06509efb06dd44bba7aa5983e544eb44|0|0|636718535262780956&amp;sdata=mXAYmm4uNlXJTgdaPbU/gPy5CMnA3zk16/4PYXyfZx0%3D&amp;reserved=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ccieworld.org/grants.htm" TargetMode="External"/><Relationship Id="rId2" Type="http://schemas.openxmlformats.org/officeDocument/2006/relationships/hyperlink" Target="http://www.nafsa.org/About_Us/About_International_Education/For_Students/U_S__Study_Abroad_Scholarships_and_Grants_List/" TargetMode="External"/><Relationship Id="rId1" Type="http://schemas.openxmlformats.org/officeDocument/2006/relationships/slideLayout" Target="../slideLayouts/slideLayout6.xml"/><Relationship Id="rId4" Type="http://schemas.openxmlformats.org/officeDocument/2006/relationships/hyperlink" Target="http://www.studyabroad.com/study-abroad-scholarship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tudyabroadfunding.org/" TargetMode="External"/><Relationship Id="rId2" Type="http://schemas.openxmlformats.org/officeDocument/2006/relationships/hyperlink" Target="https://www.careeronestop.org/toolkit/training/find-scholarships.aspx?sf53479980=1" TargetMode="External"/><Relationship Id="rId1" Type="http://schemas.openxmlformats.org/officeDocument/2006/relationships/slideLayout" Target="../slideLayouts/slideLayout6.xml"/><Relationship Id="rId5" Type="http://schemas.openxmlformats.org/officeDocument/2006/relationships/hyperlink" Target="https://www.zonta.org/Global-Impact/Education/Women-in-Business-Scholarship" TargetMode="External"/><Relationship Id="rId4" Type="http://schemas.openxmlformats.org/officeDocument/2006/relationships/hyperlink" Target="https://studyabroad.state.gov/us-government-resources/programs/programs-us-undergraduate-and-graduate-studen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iie.org/Programs/Gilman-Scholarship-Progra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68826" y="4912242"/>
            <a:ext cx="8229600" cy="449956"/>
          </a:xfrm>
        </p:spPr>
        <p:txBody>
          <a:bodyPr>
            <a:normAutofit/>
          </a:bodyPr>
          <a:lstStyle/>
          <a:p>
            <a:pPr>
              <a:buNone/>
            </a:pPr>
            <a:r>
              <a:rPr lang="en-US" sz="2000" dirty="0">
                <a:solidFill>
                  <a:schemeClr val="tx1">
                    <a:lumMod val="50000"/>
                    <a:lumOff val="50000"/>
                  </a:schemeClr>
                </a:solidFill>
                <a:latin typeface="+mn-lt"/>
              </a:rPr>
              <a:t>Paula Messina, AIFS University Relations Coordinator </a:t>
            </a:r>
          </a:p>
        </p:txBody>
      </p:sp>
      <p:sp>
        <p:nvSpPr>
          <p:cNvPr id="7" name="Title 1"/>
          <p:cNvSpPr txBox="1">
            <a:spLocks/>
          </p:cNvSpPr>
          <p:nvPr/>
        </p:nvSpPr>
        <p:spPr bwMode="auto">
          <a:xfrm>
            <a:off x="614233" y="818867"/>
            <a:ext cx="7424297" cy="38407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172755"/>
                </a:solidFill>
                <a:effectLst/>
                <a:uLnTx/>
                <a:uFillTx/>
                <a:latin typeface="Arial" charset="0"/>
                <a:ea typeface="ＭＳ Ｐゴシック" charset="-128"/>
                <a:cs typeface="Arial"/>
              </a:rPr>
              <a:t>Funding Your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172755"/>
                </a:solidFill>
                <a:effectLst/>
                <a:uLnTx/>
                <a:uFillTx/>
                <a:latin typeface="Arial" charset="0"/>
                <a:ea typeface="ＭＳ Ｐゴシック" charset="-128"/>
                <a:cs typeface="Arial"/>
              </a:rPr>
              <a:t>Study Abroad Experience </a:t>
            </a:r>
          </a:p>
        </p:txBody>
      </p:sp>
    </p:spTree>
    <p:extLst>
      <p:ext uri="{BB962C8B-B14F-4D97-AF65-F5344CB8AC3E}">
        <p14:creationId xmlns:p14="http://schemas.microsoft.com/office/powerpoint/2010/main" val="412261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AC6694-3C90-4E81-BB9B-AB6107D03B6E}"/>
              </a:ext>
            </a:extLst>
          </p:cNvPr>
          <p:cNvSpPr>
            <a:spLocks noGrp="1"/>
          </p:cNvSpPr>
          <p:nvPr>
            <p:ph type="title"/>
          </p:nvPr>
        </p:nvSpPr>
        <p:spPr/>
        <p:txBody>
          <a:bodyPr/>
          <a:lstStyle/>
          <a:p>
            <a:r>
              <a:rPr lang="en-US" dirty="0"/>
              <a:t>FEA Scholarship</a:t>
            </a:r>
          </a:p>
        </p:txBody>
      </p:sp>
      <p:sp>
        <p:nvSpPr>
          <p:cNvPr id="3" name="Content Placeholder 2">
            <a:extLst>
              <a:ext uri="{FF2B5EF4-FFF2-40B4-BE49-F238E27FC236}">
                <a16:creationId xmlns:a16="http://schemas.microsoft.com/office/drawing/2014/main" xmlns="" id="{C4E3E31C-53FF-42C9-8314-C4BD13272D44}"/>
              </a:ext>
            </a:extLst>
          </p:cNvPr>
          <p:cNvSpPr>
            <a:spLocks noGrp="1"/>
          </p:cNvSpPr>
          <p:nvPr>
            <p:ph idx="1"/>
          </p:nvPr>
        </p:nvSpPr>
        <p:spPr>
          <a:xfrm>
            <a:off x="1437680" y="1405459"/>
            <a:ext cx="7416953" cy="4525963"/>
          </a:xfrm>
        </p:spPr>
        <p:txBody>
          <a:bodyPr>
            <a:normAutofit fontScale="92500" lnSpcReduction="10000"/>
          </a:bodyPr>
          <a:lstStyle/>
          <a:p>
            <a:r>
              <a:rPr lang="en-US" dirty="0">
                <a:hlinkClick r:id="rId2"/>
              </a:rPr>
              <a:t>www.fundforeducationabroad.org/applicants/</a:t>
            </a:r>
            <a:endParaRPr lang="en-US" dirty="0"/>
          </a:p>
          <a:p>
            <a:r>
              <a:rPr lang="en-US" dirty="0"/>
              <a:t>Applications open Nov 15 to Jan 10 for Summer &amp; Fall programs, Aug 10 to Sept 15 for Spring programs</a:t>
            </a:r>
          </a:p>
          <a:p>
            <a:r>
              <a:rPr lang="en-US" dirty="0"/>
              <a:t>One application for 10 different scholarships </a:t>
            </a:r>
          </a:p>
          <a:p>
            <a:r>
              <a:rPr lang="en-US" dirty="0"/>
              <a:t>Minority, Community College &amp; First Generation students </a:t>
            </a:r>
          </a:p>
          <a:p>
            <a:r>
              <a:rPr lang="en-US" dirty="0"/>
              <a:t>$1250 summer programs $5000 semester programs</a:t>
            </a:r>
          </a:p>
        </p:txBody>
      </p:sp>
    </p:spTree>
    <p:extLst>
      <p:ext uri="{BB962C8B-B14F-4D97-AF65-F5344CB8AC3E}">
        <p14:creationId xmlns:p14="http://schemas.microsoft.com/office/powerpoint/2010/main" val="346461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98687"/>
            <a:ext cx="8335214" cy="1143000"/>
          </a:xfrm>
        </p:spPr>
        <p:txBody>
          <a:bodyPr>
            <a:normAutofit/>
          </a:bodyPr>
          <a:lstStyle/>
          <a:p>
            <a:r>
              <a:rPr lang="en-US" dirty="0"/>
              <a:t>Community Scholarships</a:t>
            </a:r>
          </a:p>
        </p:txBody>
      </p:sp>
      <p:sp>
        <p:nvSpPr>
          <p:cNvPr id="3" name="Content Placeholder 2"/>
          <p:cNvSpPr>
            <a:spLocks noGrp="1"/>
          </p:cNvSpPr>
          <p:nvPr>
            <p:ph idx="1"/>
          </p:nvPr>
        </p:nvSpPr>
        <p:spPr>
          <a:xfrm>
            <a:off x="928048" y="1391815"/>
            <a:ext cx="7929347" cy="1283149"/>
          </a:xfrm>
        </p:spPr>
        <p:txBody>
          <a:bodyPr>
            <a:noAutofit/>
          </a:bodyPr>
          <a:lstStyle/>
          <a:p>
            <a:pPr>
              <a:lnSpc>
                <a:spcPct val="140000"/>
              </a:lnSpc>
              <a:buFont typeface="Arial"/>
              <a:buChar char="•"/>
            </a:pPr>
            <a:r>
              <a:rPr lang="en-US" sz="1600" dirty="0">
                <a:latin typeface="+mn-lt"/>
              </a:rPr>
              <a:t>Check with your local civic clubs/organizations to see if they offer any scholarships</a:t>
            </a:r>
          </a:p>
          <a:p>
            <a:pPr>
              <a:lnSpc>
                <a:spcPct val="140000"/>
              </a:lnSpc>
              <a:buFont typeface="Arial"/>
              <a:buChar char="•"/>
            </a:pPr>
            <a:r>
              <a:rPr lang="en-US" sz="1600" dirty="0">
                <a:latin typeface="+mn-lt"/>
              </a:rPr>
              <a:t>Some scholarships might require winners to present to the club and/or complete service hours </a:t>
            </a:r>
          </a:p>
        </p:txBody>
      </p:sp>
      <p:sp>
        <p:nvSpPr>
          <p:cNvPr id="4" name="Content Placeholder 2"/>
          <p:cNvSpPr txBox="1">
            <a:spLocks/>
          </p:cNvSpPr>
          <p:nvPr/>
        </p:nvSpPr>
        <p:spPr>
          <a:xfrm>
            <a:off x="702858" y="3136605"/>
            <a:ext cx="8229600" cy="2271323"/>
          </a:xfrm>
          <a:prstGeom prst="rect">
            <a:avLst/>
          </a:prstGeom>
        </p:spPr>
        <p:txBody>
          <a:bodyPr vert="horz" lIns="91440" tIns="45720" rIns="91440" bIns="45720" numCol="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20000"/>
              </a:lnSpc>
              <a:buClr>
                <a:srgbClr val="88BF45"/>
              </a:buClr>
              <a:buFont typeface="Arial"/>
              <a:buChar char="•"/>
            </a:pPr>
            <a:r>
              <a:rPr lang="en-US" sz="1900" dirty="0"/>
              <a:t>Rotary Club</a:t>
            </a:r>
          </a:p>
          <a:p>
            <a:pPr lvl="1">
              <a:lnSpc>
                <a:spcPct val="120000"/>
              </a:lnSpc>
              <a:buClr>
                <a:srgbClr val="88BF45"/>
              </a:buClr>
              <a:buFont typeface="Arial"/>
              <a:buChar char="•"/>
            </a:pPr>
            <a:r>
              <a:rPr lang="en-US" sz="1900" dirty="0"/>
              <a:t>Kiwanis International</a:t>
            </a:r>
          </a:p>
          <a:p>
            <a:pPr lvl="1">
              <a:lnSpc>
                <a:spcPct val="120000"/>
              </a:lnSpc>
              <a:buClr>
                <a:srgbClr val="88BF45"/>
              </a:buClr>
              <a:buFont typeface="Arial"/>
              <a:buChar char="•"/>
            </a:pPr>
            <a:r>
              <a:rPr lang="en-US" sz="1900" dirty="0"/>
              <a:t>Veterans of Foreign Wars</a:t>
            </a:r>
          </a:p>
          <a:p>
            <a:pPr lvl="1">
              <a:lnSpc>
                <a:spcPct val="120000"/>
              </a:lnSpc>
              <a:buClr>
                <a:srgbClr val="88BF45"/>
              </a:buClr>
              <a:buFont typeface="Arial"/>
              <a:buChar char="•"/>
            </a:pPr>
            <a:r>
              <a:rPr lang="en-US" sz="1900" dirty="0"/>
              <a:t>Elks Club</a:t>
            </a:r>
          </a:p>
          <a:p>
            <a:pPr lvl="1">
              <a:lnSpc>
                <a:spcPct val="120000"/>
              </a:lnSpc>
              <a:buClr>
                <a:srgbClr val="88BF45"/>
              </a:buClr>
              <a:buFont typeface="Arial"/>
              <a:buChar char="•"/>
            </a:pPr>
            <a:r>
              <a:rPr lang="en-US" sz="1900" dirty="0"/>
              <a:t>Moose Lodge</a:t>
            </a:r>
          </a:p>
          <a:p>
            <a:pPr lvl="1">
              <a:lnSpc>
                <a:spcPct val="120000"/>
              </a:lnSpc>
              <a:buClr>
                <a:srgbClr val="88BF45"/>
              </a:buClr>
              <a:buFont typeface="Arial"/>
              <a:buChar char="•"/>
            </a:pPr>
            <a:r>
              <a:rPr lang="en-US" sz="1900" dirty="0"/>
              <a:t>Masons</a:t>
            </a:r>
          </a:p>
          <a:p>
            <a:pPr lvl="1">
              <a:lnSpc>
                <a:spcPct val="120000"/>
              </a:lnSpc>
              <a:buClr>
                <a:srgbClr val="88BF45"/>
              </a:buClr>
              <a:buFont typeface="Arial"/>
              <a:buChar char="•"/>
            </a:pPr>
            <a:endParaRPr lang="en-US" sz="1900" dirty="0"/>
          </a:p>
          <a:p>
            <a:pPr lvl="1">
              <a:lnSpc>
                <a:spcPct val="120000"/>
              </a:lnSpc>
              <a:buClr>
                <a:srgbClr val="88BF45"/>
              </a:buClr>
              <a:buFont typeface="Arial"/>
              <a:buChar char="•"/>
            </a:pPr>
            <a:r>
              <a:rPr lang="en-US" sz="1900" dirty="0"/>
              <a:t>4-H Club</a:t>
            </a:r>
          </a:p>
          <a:p>
            <a:pPr lvl="1">
              <a:lnSpc>
                <a:spcPct val="120000"/>
              </a:lnSpc>
              <a:buClr>
                <a:srgbClr val="88BF45"/>
              </a:buClr>
              <a:buFont typeface="Arial"/>
              <a:buChar char="•"/>
            </a:pPr>
            <a:r>
              <a:rPr lang="en-US" sz="1900" dirty="0"/>
              <a:t>American Association of University Women</a:t>
            </a:r>
          </a:p>
          <a:p>
            <a:pPr lvl="1">
              <a:lnSpc>
                <a:spcPct val="120000"/>
              </a:lnSpc>
              <a:buClr>
                <a:srgbClr val="88BF45"/>
              </a:buClr>
              <a:buFont typeface="Arial"/>
              <a:buChar char="•"/>
            </a:pPr>
            <a:r>
              <a:rPr lang="en-US" sz="1900" dirty="0"/>
              <a:t>Golden Key</a:t>
            </a:r>
          </a:p>
          <a:p>
            <a:pPr lvl="1">
              <a:lnSpc>
                <a:spcPct val="120000"/>
              </a:lnSpc>
              <a:buClr>
                <a:srgbClr val="88BF45"/>
              </a:buClr>
              <a:buFont typeface="Arial"/>
              <a:buChar char="•"/>
            </a:pPr>
            <a:r>
              <a:rPr lang="en-US" sz="1900" dirty="0"/>
              <a:t>Fraternity and sorority organizations</a:t>
            </a:r>
          </a:p>
          <a:p>
            <a:pPr lvl="1">
              <a:lnSpc>
                <a:spcPct val="120000"/>
              </a:lnSpc>
              <a:buClr>
                <a:srgbClr val="88BF45"/>
              </a:buClr>
              <a:buFont typeface="Arial"/>
              <a:buChar char="•"/>
            </a:pPr>
            <a:r>
              <a:rPr lang="en-US" sz="1900" dirty="0"/>
              <a:t>Religious organizations</a:t>
            </a:r>
          </a:p>
          <a:p>
            <a:pPr lvl="1">
              <a:lnSpc>
                <a:spcPct val="140000"/>
              </a:lnSpc>
              <a:buClr>
                <a:srgbClr val="88BF45"/>
              </a:buClr>
              <a:buFont typeface="Arial"/>
              <a:buChar char="•"/>
            </a:pPr>
            <a:endParaRPr lang="en-US" sz="1400" dirty="0"/>
          </a:p>
          <a:p>
            <a:pPr lvl="1">
              <a:lnSpc>
                <a:spcPct val="140000"/>
              </a:lnSpc>
              <a:buClr>
                <a:srgbClr val="88BF45"/>
              </a:buClr>
              <a:buFont typeface="Arial"/>
              <a:buChar char="•"/>
            </a:pPr>
            <a:endParaRPr lang="en-US" sz="1400" dirty="0"/>
          </a:p>
        </p:txBody>
      </p:sp>
    </p:spTree>
    <p:extLst>
      <p:ext uri="{BB962C8B-B14F-4D97-AF65-F5344CB8AC3E}">
        <p14:creationId xmlns:p14="http://schemas.microsoft.com/office/powerpoint/2010/main" val="111335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124510"/>
            <a:ext cx="9126783" cy="1143000"/>
          </a:xfrm>
        </p:spPr>
        <p:txBody>
          <a:bodyPr/>
          <a:lstStyle/>
          <a:p>
            <a:r>
              <a:rPr lang="en-US" dirty="0"/>
              <a:t>Just do it!</a:t>
            </a:r>
          </a:p>
        </p:txBody>
      </p:sp>
      <p:sp>
        <p:nvSpPr>
          <p:cNvPr id="3" name="Content Placeholder 2"/>
          <p:cNvSpPr>
            <a:spLocks noGrp="1"/>
          </p:cNvSpPr>
          <p:nvPr>
            <p:ph idx="1"/>
          </p:nvPr>
        </p:nvSpPr>
        <p:spPr>
          <a:xfrm>
            <a:off x="532263" y="1268979"/>
            <a:ext cx="8284191" cy="4525963"/>
          </a:xfrm>
        </p:spPr>
        <p:txBody>
          <a:bodyPr>
            <a:normAutofit/>
          </a:bodyPr>
          <a:lstStyle/>
          <a:p>
            <a:pPr>
              <a:lnSpc>
                <a:spcPct val="100000"/>
              </a:lnSpc>
            </a:pPr>
            <a:r>
              <a:rPr lang="en-US" sz="1800" dirty="0"/>
              <a:t>Go for it! Don’t think everyone else is applying and therefore you don’t stand a chance</a:t>
            </a:r>
            <a:endParaRPr lang="en-US" sz="1800" b="1" dirty="0"/>
          </a:p>
          <a:p>
            <a:pPr lvl="0">
              <a:lnSpc>
                <a:spcPct val="100000"/>
              </a:lnSpc>
            </a:pPr>
            <a:r>
              <a:rPr lang="en-US" sz="1800" dirty="0"/>
              <a:t>Scholarship deadlines often fall before program deadlines</a:t>
            </a:r>
          </a:p>
          <a:p>
            <a:pPr>
              <a:lnSpc>
                <a:spcPct val="100000"/>
              </a:lnSpc>
            </a:pPr>
            <a:r>
              <a:rPr lang="en-US" sz="1800" dirty="0"/>
              <a:t>Allow time to write, edit, revise and send your scholarship essays</a:t>
            </a:r>
          </a:p>
          <a:p>
            <a:pPr lvl="0">
              <a:lnSpc>
                <a:spcPct val="100000"/>
              </a:lnSpc>
            </a:pPr>
            <a:r>
              <a:rPr lang="en-US" sz="1800" dirty="0"/>
              <a:t>Some scholarships require letters of recommendation and/or signatures from school administration, so start early and don’t wait until the last minute!</a:t>
            </a:r>
          </a:p>
          <a:p>
            <a:pPr>
              <a:lnSpc>
                <a:spcPct val="100000"/>
              </a:lnSpc>
            </a:pPr>
            <a:r>
              <a:rPr lang="en-US" sz="1800" dirty="0"/>
              <a:t>Some scholarships require service once you are back in the</a:t>
            </a:r>
            <a:endParaRPr lang="en-US" sz="1800" dirty="0">
              <a:latin typeface="+mn-lt"/>
            </a:endParaRPr>
          </a:p>
        </p:txBody>
      </p:sp>
    </p:spTree>
    <p:extLst>
      <p:ext uri="{BB962C8B-B14F-4D97-AF65-F5344CB8AC3E}">
        <p14:creationId xmlns:p14="http://schemas.microsoft.com/office/powerpoint/2010/main" val="49709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65922" y="1186560"/>
            <a:ext cx="8239539" cy="4568197"/>
          </a:xfrm>
        </p:spPr>
        <p:txBody>
          <a:bodyPr>
            <a:noAutofit/>
          </a:bodyPr>
          <a:lstStyle/>
          <a:p>
            <a:pPr>
              <a:lnSpc>
                <a:spcPct val="100000"/>
              </a:lnSpc>
            </a:pPr>
            <a:r>
              <a:rPr lang="en-US" sz="1400" dirty="0"/>
              <a:t>Pretend your scholarship is the last to be read…make a compelling case with your first sentence</a:t>
            </a:r>
          </a:p>
          <a:p>
            <a:pPr>
              <a:lnSpc>
                <a:spcPct val="100000"/>
              </a:lnSpc>
            </a:pPr>
            <a:r>
              <a:rPr lang="en-US" sz="1400" dirty="0"/>
              <a:t>Answer the scholarship prompt and follow all instructions provided</a:t>
            </a:r>
          </a:p>
          <a:p>
            <a:pPr>
              <a:lnSpc>
                <a:spcPct val="100000"/>
              </a:lnSpc>
            </a:pPr>
            <a:r>
              <a:rPr lang="en-US" sz="1400" dirty="0"/>
              <a:t>Explain how this scholarship and studying abroad will assist in your educational, personal &amp; career goals</a:t>
            </a:r>
          </a:p>
          <a:p>
            <a:pPr>
              <a:lnSpc>
                <a:spcPct val="100000"/>
              </a:lnSpc>
            </a:pPr>
            <a:r>
              <a:rPr lang="en-US" sz="1400" dirty="0"/>
              <a:t>State if financial need is a concern</a:t>
            </a:r>
          </a:p>
          <a:p>
            <a:pPr>
              <a:lnSpc>
                <a:spcPct val="100000"/>
              </a:lnSpc>
            </a:pPr>
            <a:r>
              <a:rPr lang="en-US" sz="1400" dirty="0"/>
              <a:t>Promote yourself! Tell your story! Describe your obstacles, struggles and wins!</a:t>
            </a:r>
          </a:p>
          <a:p>
            <a:pPr>
              <a:lnSpc>
                <a:spcPct val="100000"/>
              </a:lnSpc>
            </a:pPr>
            <a:r>
              <a:rPr lang="en-US" sz="1400" dirty="0"/>
              <a:t>Be creative, be concise</a:t>
            </a:r>
          </a:p>
          <a:p>
            <a:pPr>
              <a:lnSpc>
                <a:spcPct val="100000"/>
              </a:lnSpc>
            </a:pPr>
            <a:r>
              <a:rPr lang="en-US" sz="1400" dirty="0"/>
              <a:t>Cut, copy and paste (it’s ok to re-use your own essays, as long as they are answering the questions)</a:t>
            </a:r>
          </a:p>
          <a:p>
            <a:pPr>
              <a:lnSpc>
                <a:spcPct val="100000"/>
              </a:lnSpc>
            </a:pPr>
            <a:r>
              <a:rPr lang="en-US" sz="1400" dirty="0"/>
              <a:t>Make sure to spell &amp; grammar check</a:t>
            </a:r>
          </a:p>
          <a:p>
            <a:pPr>
              <a:lnSpc>
                <a:spcPct val="100000"/>
              </a:lnSpc>
            </a:pPr>
            <a:r>
              <a:rPr lang="en-US" sz="1400" dirty="0"/>
              <a:t>Print it off and read aloud and have several people read what you’ve written. Take it to your Writing Center or English Department</a:t>
            </a:r>
            <a:endParaRPr lang="en-US" sz="1600" dirty="0"/>
          </a:p>
        </p:txBody>
      </p:sp>
      <p:sp>
        <p:nvSpPr>
          <p:cNvPr id="2" name="Title 1">
            <a:extLst>
              <a:ext uri="{FF2B5EF4-FFF2-40B4-BE49-F238E27FC236}">
                <a16:creationId xmlns:a16="http://schemas.microsoft.com/office/drawing/2014/main" xmlns="" id="{2147C13B-3A32-4214-A347-ACE896F6948D}"/>
              </a:ext>
            </a:extLst>
          </p:cNvPr>
          <p:cNvSpPr>
            <a:spLocks noGrp="1"/>
          </p:cNvSpPr>
          <p:nvPr>
            <p:ph type="title"/>
          </p:nvPr>
        </p:nvSpPr>
        <p:spPr>
          <a:xfrm>
            <a:off x="675861" y="175247"/>
            <a:ext cx="8229600" cy="1143000"/>
          </a:xfrm>
        </p:spPr>
        <p:txBody>
          <a:bodyPr/>
          <a:lstStyle/>
          <a:p>
            <a:r>
              <a:rPr lang="en-US" dirty="0"/>
              <a:t>Writing Tips for success</a:t>
            </a:r>
          </a:p>
        </p:txBody>
      </p:sp>
    </p:spTree>
    <p:extLst>
      <p:ext uri="{BB962C8B-B14F-4D97-AF65-F5344CB8AC3E}">
        <p14:creationId xmlns:p14="http://schemas.microsoft.com/office/powerpoint/2010/main" val="107161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A33C7D66-7D63-48E3-B971-ABCE0D828757}"/>
              </a:ext>
            </a:extLst>
          </p:cNvPr>
          <p:cNvSpPr txBox="1">
            <a:spLocks/>
          </p:cNvSpPr>
          <p:nvPr/>
        </p:nvSpPr>
        <p:spPr>
          <a:xfrm>
            <a:off x="695739" y="2266584"/>
            <a:ext cx="7851913" cy="3097031"/>
          </a:xfrm>
          <a:prstGeom prst="rect">
            <a:avLst/>
          </a:prstGeom>
        </p:spPr>
        <p:txBody>
          <a:bodyPr>
            <a:normAutofit/>
          </a:bodyPr>
          <a:lstStyle>
            <a:lvl1pPr marL="342900" indent="-342900" algn="l" defTabSz="457200" rtl="0" eaLnBrk="0" fontAlgn="base" hangingPunct="0">
              <a:lnSpc>
                <a:spcPct val="110000"/>
              </a:lnSpc>
              <a:spcBef>
                <a:spcPct val="20000"/>
              </a:spcBef>
              <a:spcAft>
                <a:spcPct val="0"/>
              </a:spcAft>
              <a:buClr>
                <a:srgbClr val="88BF45"/>
              </a:buClr>
              <a:buFont typeface="Arial" charset="0"/>
              <a:buChar char="•"/>
              <a:defRPr sz="26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Clr>
                <a:srgbClr val="3067A3"/>
              </a:buClr>
              <a:buSzPct val="100000"/>
              <a:buFont typeface="Wingdings" charset="2"/>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Lifestyle changes</a:t>
            </a:r>
          </a:p>
          <a:p>
            <a:r>
              <a:rPr lang="en-US" dirty="0"/>
              <a:t>Back to basics ideas</a:t>
            </a:r>
          </a:p>
          <a:p>
            <a:r>
              <a:rPr lang="en-US" dirty="0"/>
              <a:t>Crowd funding</a:t>
            </a:r>
          </a:p>
          <a:p>
            <a:r>
              <a:rPr lang="en-US" dirty="0"/>
              <a:t>Letter writing campaigns</a:t>
            </a:r>
          </a:p>
          <a:p>
            <a:r>
              <a:rPr lang="en-US" dirty="0"/>
              <a:t>Real student examples</a:t>
            </a:r>
          </a:p>
          <a:p>
            <a:endParaRPr lang="en-US" dirty="0"/>
          </a:p>
          <a:p>
            <a:endParaRPr lang="en-US" dirty="0"/>
          </a:p>
        </p:txBody>
      </p:sp>
      <p:sp>
        <p:nvSpPr>
          <p:cNvPr id="3" name="Title 5">
            <a:extLst>
              <a:ext uri="{FF2B5EF4-FFF2-40B4-BE49-F238E27FC236}">
                <a16:creationId xmlns:a16="http://schemas.microsoft.com/office/drawing/2014/main" xmlns="" id="{BE9E42C0-E382-49A7-B4DA-DB371E3FD8E8}"/>
              </a:ext>
            </a:extLst>
          </p:cNvPr>
          <p:cNvSpPr txBox="1">
            <a:spLocks/>
          </p:cNvSpPr>
          <p:nvPr/>
        </p:nvSpPr>
        <p:spPr>
          <a:xfrm>
            <a:off x="569630" y="446271"/>
            <a:ext cx="8229600" cy="1143000"/>
          </a:xfrm>
          <a:prstGeom prst="rect">
            <a:avLst/>
          </a:prstGeom>
        </p:spPr>
        <p:txBody>
          <a:bodyPr>
            <a:normAutofit/>
          </a:bodyPr>
          <a:lstStyle>
            <a:lvl1pPr algn="l" defTabSz="457200" rtl="0" eaLnBrk="0" fontAlgn="base" hangingPunct="0">
              <a:spcBef>
                <a:spcPct val="0"/>
              </a:spcBef>
              <a:spcAft>
                <a:spcPct val="0"/>
              </a:spcAft>
              <a:defRPr sz="4000" b="1" kern="1200">
                <a:solidFill>
                  <a:srgbClr val="88BF45"/>
                </a:solidFill>
                <a:latin typeface="Arial"/>
                <a:ea typeface="ＭＳ Ｐゴシック" charset="-128"/>
                <a:cs typeface="Arial"/>
              </a:defRPr>
            </a:lvl1pPr>
            <a:lvl2pPr algn="l" defTabSz="457200" rtl="0" eaLnBrk="0" fontAlgn="base" hangingPunct="0">
              <a:spcBef>
                <a:spcPct val="0"/>
              </a:spcBef>
              <a:spcAft>
                <a:spcPct val="0"/>
              </a:spcAft>
              <a:defRPr sz="4000" b="1">
                <a:solidFill>
                  <a:srgbClr val="88BF45"/>
                </a:solidFill>
                <a:latin typeface="Arial" charset="0"/>
                <a:ea typeface="ＭＳ Ｐゴシック" charset="-128"/>
              </a:defRPr>
            </a:lvl2pPr>
            <a:lvl3pPr algn="l" defTabSz="457200" rtl="0" eaLnBrk="0" fontAlgn="base" hangingPunct="0">
              <a:spcBef>
                <a:spcPct val="0"/>
              </a:spcBef>
              <a:spcAft>
                <a:spcPct val="0"/>
              </a:spcAft>
              <a:defRPr sz="4000" b="1">
                <a:solidFill>
                  <a:srgbClr val="88BF45"/>
                </a:solidFill>
                <a:latin typeface="Arial" charset="0"/>
                <a:ea typeface="ＭＳ Ｐゴシック" charset="-128"/>
              </a:defRPr>
            </a:lvl3pPr>
            <a:lvl4pPr algn="l" defTabSz="457200" rtl="0" eaLnBrk="0" fontAlgn="base" hangingPunct="0">
              <a:spcBef>
                <a:spcPct val="0"/>
              </a:spcBef>
              <a:spcAft>
                <a:spcPct val="0"/>
              </a:spcAft>
              <a:defRPr sz="4000" b="1">
                <a:solidFill>
                  <a:srgbClr val="88BF45"/>
                </a:solidFill>
                <a:latin typeface="Arial" charset="0"/>
                <a:ea typeface="ＭＳ Ｐゴシック" charset="-128"/>
              </a:defRPr>
            </a:lvl4pPr>
            <a:lvl5pPr algn="l" defTabSz="457200" rtl="0" eaLnBrk="0" fontAlgn="base" hangingPunct="0">
              <a:spcBef>
                <a:spcPct val="0"/>
              </a:spcBef>
              <a:spcAft>
                <a:spcPct val="0"/>
              </a:spcAft>
              <a:defRPr sz="4000" b="1">
                <a:solidFill>
                  <a:srgbClr val="88BF45"/>
                </a:solidFill>
                <a:latin typeface="Arial" charset="0"/>
                <a:ea typeface="ＭＳ Ｐゴシック" charset="-128"/>
              </a:defRPr>
            </a:lvl5pPr>
            <a:lvl6pPr marL="457200" algn="l" defTabSz="457200" rtl="0" fontAlgn="base">
              <a:spcBef>
                <a:spcPct val="0"/>
              </a:spcBef>
              <a:spcAft>
                <a:spcPct val="0"/>
              </a:spcAft>
              <a:defRPr sz="4000" b="1">
                <a:solidFill>
                  <a:srgbClr val="88BF45"/>
                </a:solidFill>
                <a:latin typeface="Arial" charset="0"/>
                <a:ea typeface="ＭＳ Ｐゴシック" charset="-128"/>
              </a:defRPr>
            </a:lvl6pPr>
            <a:lvl7pPr marL="914400" algn="l" defTabSz="457200" rtl="0" fontAlgn="base">
              <a:spcBef>
                <a:spcPct val="0"/>
              </a:spcBef>
              <a:spcAft>
                <a:spcPct val="0"/>
              </a:spcAft>
              <a:defRPr sz="4000" b="1">
                <a:solidFill>
                  <a:srgbClr val="88BF45"/>
                </a:solidFill>
                <a:latin typeface="Arial" charset="0"/>
                <a:ea typeface="ＭＳ Ｐゴシック" charset="-128"/>
              </a:defRPr>
            </a:lvl7pPr>
            <a:lvl8pPr marL="1371600" algn="l" defTabSz="457200" rtl="0" fontAlgn="base">
              <a:spcBef>
                <a:spcPct val="0"/>
              </a:spcBef>
              <a:spcAft>
                <a:spcPct val="0"/>
              </a:spcAft>
              <a:defRPr sz="4000" b="1">
                <a:solidFill>
                  <a:srgbClr val="88BF45"/>
                </a:solidFill>
                <a:latin typeface="Arial" charset="0"/>
                <a:ea typeface="ＭＳ Ｐゴシック" charset="-128"/>
              </a:defRPr>
            </a:lvl8pPr>
            <a:lvl9pPr marL="1828800" algn="l" defTabSz="457200" rtl="0" fontAlgn="base">
              <a:spcBef>
                <a:spcPct val="0"/>
              </a:spcBef>
              <a:spcAft>
                <a:spcPct val="0"/>
              </a:spcAft>
              <a:defRPr sz="4000" b="1">
                <a:solidFill>
                  <a:srgbClr val="88BF45"/>
                </a:solidFill>
                <a:latin typeface="Arial" charset="0"/>
                <a:ea typeface="ＭＳ Ｐゴシック" charset="-128"/>
              </a:defRPr>
            </a:lvl9pPr>
          </a:lstStyle>
          <a:p>
            <a:r>
              <a:rPr lang="en-US" sz="3400" dirty="0">
                <a:solidFill>
                  <a:srgbClr val="172755"/>
                </a:solidFill>
              </a:rPr>
              <a:t>With Imagination, you’ll get there…</a:t>
            </a:r>
          </a:p>
          <a:p>
            <a:r>
              <a:rPr lang="en-US" sz="3400" dirty="0">
                <a:solidFill>
                  <a:srgbClr val="172755"/>
                </a:solidFill>
              </a:rPr>
              <a:t>Creative Funding Ideas</a:t>
            </a:r>
          </a:p>
        </p:txBody>
      </p:sp>
    </p:spTree>
    <p:extLst>
      <p:ext uri="{BB962C8B-B14F-4D97-AF65-F5344CB8AC3E}">
        <p14:creationId xmlns:p14="http://schemas.microsoft.com/office/powerpoint/2010/main" val="156489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9630" y="342877"/>
            <a:ext cx="8229600" cy="1143000"/>
          </a:xfrm>
        </p:spPr>
        <p:txBody>
          <a:bodyPr>
            <a:normAutofit/>
          </a:bodyPr>
          <a:lstStyle/>
          <a:p>
            <a:r>
              <a:rPr lang="en-US" sz="3400" dirty="0"/>
              <a:t>Look at your habits…</a:t>
            </a:r>
          </a:p>
        </p:txBody>
      </p:sp>
      <p:sp>
        <p:nvSpPr>
          <p:cNvPr id="9" name="TextBox 8"/>
          <p:cNvSpPr txBox="1"/>
          <p:nvPr/>
        </p:nvSpPr>
        <p:spPr>
          <a:xfrm>
            <a:off x="248479" y="1405750"/>
            <a:ext cx="9144000" cy="369332"/>
          </a:xfrm>
          <a:prstGeom prst="rect">
            <a:avLst/>
          </a:prstGeom>
          <a:noFill/>
        </p:spPr>
        <p:txBody>
          <a:bodyPr wrap="square" rtlCol="0">
            <a:spAutoFit/>
          </a:bodyPr>
          <a:lstStyle/>
          <a:p>
            <a:pPr algn="ctr"/>
            <a:r>
              <a:rPr lang="en-US" i="1" dirty="0"/>
              <a:t>Are there ways you can cut your current expenses to save for going abroad?</a:t>
            </a:r>
          </a:p>
        </p:txBody>
      </p:sp>
      <p:sp>
        <p:nvSpPr>
          <p:cNvPr id="2" name="Rectangle 1">
            <a:extLst>
              <a:ext uri="{FF2B5EF4-FFF2-40B4-BE49-F238E27FC236}">
                <a16:creationId xmlns:a16="http://schemas.microsoft.com/office/drawing/2014/main" xmlns="" id="{652EBB1B-ED67-4868-8696-431DC00799F2}"/>
              </a:ext>
            </a:extLst>
          </p:cNvPr>
          <p:cNvSpPr/>
          <p:nvPr/>
        </p:nvSpPr>
        <p:spPr>
          <a:xfrm>
            <a:off x="715617" y="2165268"/>
            <a:ext cx="7523922" cy="3693319"/>
          </a:xfrm>
          <a:prstGeom prst="rect">
            <a:avLst/>
          </a:prstGeom>
        </p:spPr>
        <p:txBody>
          <a:bodyPr wrap="square">
            <a:spAutoFit/>
          </a:bodyPr>
          <a:lstStyle/>
          <a:p>
            <a:pPr marL="285750" indent="-285750">
              <a:buFont typeface="Arial" panose="020B0604020202020204" pitchFamily="34" charset="0"/>
              <a:buChar char="•"/>
            </a:pPr>
            <a:r>
              <a:rPr lang="en-US" dirty="0"/>
              <a:t>Buy a coffee maker for home instead of going to coffee shop several times a day</a:t>
            </a:r>
          </a:p>
          <a:p>
            <a:pPr marL="285750" indent="-285750">
              <a:buFont typeface="Arial" panose="020B0604020202020204" pitchFamily="34" charset="0"/>
              <a:buChar char="•"/>
            </a:pPr>
            <a:r>
              <a:rPr lang="en-US" dirty="0"/>
              <a:t>Avoid the temptation of buying unnecessarily online (iTunes, Amazon, </a:t>
            </a:r>
            <a:r>
              <a:rPr lang="en-US" dirty="0" err="1"/>
              <a:t>etc</a:t>
            </a:r>
            <a:r>
              <a:rPr lang="en-US" dirty="0"/>
              <a:t>)</a:t>
            </a:r>
          </a:p>
          <a:p>
            <a:pPr marL="285750" indent="-285750">
              <a:buFont typeface="Arial" panose="020B0604020202020204" pitchFamily="34" charset="0"/>
              <a:buChar char="•"/>
            </a:pPr>
            <a:r>
              <a:rPr lang="en-US" dirty="0"/>
              <a:t>Set up a “Keep the Change” savings account with your bank</a:t>
            </a:r>
          </a:p>
          <a:p>
            <a:pPr marL="285750" indent="-285750">
              <a:buFont typeface="Arial" panose="020B0604020202020204" pitchFamily="34" charset="0"/>
              <a:buChar char="•"/>
            </a:pPr>
            <a:r>
              <a:rPr lang="en-US" dirty="0"/>
              <a:t>Get a part-time job (if not already working) </a:t>
            </a:r>
          </a:p>
          <a:p>
            <a:pPr marL="285750" indent="-285750">
              <a:buFont typeface="Arial" panose="020B0604020202020204" pitchFamily="34" charset="0"/>
              <a:buChar char="•"/>
            </a:pPr>
            <a:r>
              <a:rPr lang="en-US" dirty="0"/>
              <a:t>Stop a habit (smoking, eating sweets) and put money toward studying abroad in a “Travel Fund” jar</a:t>
            </a:r>
          </a:p>
          <a:p>
            <a:pPr marL="285750" indent="-285750">
              <a:buFont typeface="Arial" panose="020B0604020202020204" pitchFamily="34" charset="0"/>
              <a:buChar char="•"/>
            </a:pPr>
            <a:r>
              <a:rPr lang="en-US" dirty="0"/>
              <a:t>Use points or miles accruing cards to buy your airfare and cashback credit &amp; debit cards to save money. (program fees)</a:t>
            </a:r>
          </a:p>
          <a:p>
            <a:pPr marL="285750" indent="-285750">
              <a:buFont typeface="Arial" panose="020B0604020202020204" pitchFamily="34" charset="0"/>
              <a:buChar char="•"/>
            </a:pPr>
            <a:r>
              <a:rPr lang="en-US" dirty="0"/>
              <a:t>Ask families to give you money or travel-related gifts for holidays and birthdays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9109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9630" y="138158"/>
            <a:ext cx="8229600" cy="1143000"/>
          </a:xfrm>
        </p:spPr>
        <p:txBody>
          <a:bodyPr>
            <a:normAutofit/>
          </a:bodyPr>
          <a:lstStyle/>
          <a:p>
            <a:r>
              <a:rPr lang="en-US" sz="3400" dirty="0"/>
              <a:t>Roll up your sleeves &amp; get creative</a:t>
            </a:r>
          </a:p>
        </p:txBody>
      </p:sp>
      <p:sp>
        <p:nvSpPr>
          <p:cNvPr id="7" name="TextBox 6"/>
          <p:cNvSpPr txBox="1"/>
          <p:nvPr/>
        </p:nvSpPr>
        <p:spPr>
          <a:xfrm>
            <a:off x="621605" y="1137312"/>
            <a:ext cx="8229600" cy="338554"/>
          </a:xfrm>
          <a:prstGeom prst="rect">
            <a:avLst/>
          </a:prstGeom>
          <a:noFill/>
        </p:spPr>
        <p:txBody>
          <a:bodyPr wrap="square" rtlCol="0">
            <a:spAutoFit/>
          </a:bodyPr>
          <a:lstStyle/>
          <a:p>
            <a:r>
              <a:rPr lang="en-US" sz="1600" i="1" dirty="0"/>
              <a:t>Use your skills and areas of interest to make a bit of extra money for your experience. </a:t>
            </a:r>
          </a:p>
        </p:txBody>
      </p:sp>
      <p:sp>
        <p:nvSpPr>
          <p:cNvPr id="3" name="TextBox 2">
            <a:extLst>
              <a:ext uri="{FF2B5EF4-FFF2-40B4-BE49-F238E27FC236}">
                <a16:creationId xmlns:a16="http://schemas.microsoft.com/office/drawing/2014/main" xmlns="" id="{3D499691-3FFA-4359-B464-BA02A4551AF0}"/>
              </a:ext>
            </a:extLst>
          </p:cNvPr>
          <p:cNvSpPr txBox="1"/>
          <p:nvPr/>
        </p:nvSpPr>
        <p:spPr bwMode="auto">
          <a:xfrm rot="16200000">
            <a:off x="2997626" y="-69349"/>
            <a:ext cx="3139321" cy="7022969"/>
          </a:xfrm>
          <a:prstGeom prst="rect">
            <a:avLst/>
          </a:prstGeom>
          <a:noFill/>
          <a:ln w="9525">
            <a:noFill/>
            <a:miter lim="800000"/>
            <a:headEnd/>
            <a:tailEnd/>
          </a:ln>
        </p:spPr>
        <p:txBody>
          <a:bodyPr vert="eaVert" wrap="square" lIns="91440" tIns="45720" rIns="91440" bIns="45720" numCol="1" rtlCol="0" anchor="ctr" anchorCtr="0" compatLnSpc="1">
            <a:prstTxWarp prst="textNoShape">
              <a:avLst/>
            </a:prstTxWarp>
            <a:spAutoFit/>
          </a:bodyPr>
          <a:lstStyle/>
          <a:p>
            <a:pPr marL="285750" indent="-285750">
              <a:buFont typeface="Arial" panose="020B0604020202020204" pitchFamily="34" charset="0"/>
              <a:buChar char="•"/>
            </a:pPr>
            <a:r>
              <a:rPr lang="en-US" sz="2400" dirty="0"/>
              <a:t>Mow lawns/rake leaves</a:t>
            </a:r>
          </a:p>
          <a:p>
            <a:pPr marL="285750" indent="-285750">
              <a:buFont typeface="Arial" panose="020B0604020202020204" pitchFamily="34" charset="0"/>
              <a:buChar char="•"/>
            </a:pPr>
            <a:r>
              <a:rPr lang="en-US" sz="2400" dirty="0"/>
              <a:t>Bake sales</a:t>
            </a:r>
          </a:p>
          <a:p>
            <a:pPr marL="285750" indent="-285750">
              <a:buFont typeface="Arial" panose="020B0604020202020204" pitchFamily="34" charset="0"/>
              <a:buChar char="•"/>
            </a:pPr>
            <a:r>
              <a:rPr lang="en-US" sz="2400" dirty="0"/>
              <a:t>Yard sale</a:t>
            </a:r>
          </a:p>
          <a:p>
            <a:pPr marL="285750" indent="-285750">
              <a:buFont typeface="Arial" panose="020B0604020202020204" pitchFamily="34" charset="0"/>
              <a:buChar char="•"/>
            </a:pPr>
            <a:r>
              <a:rPr lang="en-US" sz="2400" dirty="0"/>
              <a:t>Babysitting</a:t>
            </a:r>
          </a:p>
          <a:p>
            <a:pPr marL="285750" indent="-285750">
              <a:buFont typeface="Arial" panose="020B0604020202020204" pitchFamily="34" charset="0"/>
              <a:buChar char="•"/>
            </a:pPr>
            <a:r>
              <a:rPr lang="en-US" sz="2400" dirty="0"/>
              <a:t>Car wash </a:t>
            </a:r>
          </a:p>
          <a:p>
            <a:pPr marL="285750" indent="-285750">
              <a:buFont typeface="Arial" panose="020B0604020202020204" pitchFamily="34" charset="0"/>
              <a:buChar char="•"/>
            </a:pPr>
            <a:r>
              <a:rPr lang="en-US" sz="2400" i="1" dirty="0"/>
              <a:t>Seasonal jobs (Christmas, Spring seasons)</a:t>
            </a:r>
          </a:p>
          <a:p>
            <a:pPr marL="285750" indent="-285750">
              <a:buFont typeface="Arial" panose="020B0604020202020204" pitchFamily="34" charset="0"/>
              <a:buChar char="•"/>
            </a:pPr>
            <a:r>
              <a:rPr lang="en-US" sz="2400" i="1" dirty="0"/>
              <a:t>Lyft or Uber driver</a:t>
            </a:r>
          </a:p>
          <a:p>
            <a:pPr marL="285750" indent="-285750">
              <a:buFont typeface="Arial" panose="020B0604020202020204" pitchFamily="34" charset="0"/>
              <a:buChar char="•"/>
            </a:pPr>
            <a:r>
              <a:rPr lang="en-US" sz="2400" i="1" dirty="0"/>
              <a:t>Food delivery (“Door Dash”, “Uber eats”)</a:t>
            </a:r>
          </a:p>
        </p:txBody>
      </p:sp>
    </p:spTree>
    <p:extLst>
      <p:ext uri="{BB962C8B-B14F-4D97-AF65-F5344CB8AC3E}">
        <p14:creationId xmlns:p14="http://schemas.microsoft.com/office/powerpoint/2010/main" val="3811298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9630" y="138158"/>
            <a:ext cx="8229600" cy="1143000"/>
          </a:xfrm>
        </p:spPr>
        <p:txBody>
          <a:bodyPr>
            <a:normAutofit/>
          </a:bodyPr>
          <a:lstStyle/>
          <a:p>
            <a:r>
              <a:rPr lang="en-US" sz="3400" dirty="0"/>
              <a:t>Use your (social) network. </a:t>
            </a:r>
          </a:p>
        </p:txBody>
      </p:sp>
      <p:sp>
        <p:nvSpPr>
          <p:cNvPr id="7" name="Content Placeholder 3"/>
          <p:cNvSpPr>
            <a:spLocks noGrp="1"/>
          </p:cNvSpPr>
          <p:nvPr>
            <p:ph sz="half" idx="1"/>
          </p:nvPr>
        </p:nvSpPr>
        <p:spPr>
          <a:xfrm>
            <a:off x="457200" y="1361661"/>
            <a:ext cx="4724400" cy="4393096"/>
          </a:xfrm>
        </p:spPr>
        <p:txBody>
          <a:bodyPr>
            <a:normAutofit fontScale="92500" lnSpcReduction="10000"/>
          </a:bodyPr>
          <a:lstStyle/>
          <a:p>
            <a:pPr lvl="0"/>
            <a:r>
              <a:rPr lang="en-US" sz="1700" dirty="0"/>
              <a:t>Everyone you know should be aware that you are going abroad and how they can help to fund you</a:t>
            </a:r>
          </a:p>
          <a:p>
            <a:pPr lvl="0"/>
            <a:r>
              <a:rPr lang="en-US" sz="1700" dirty="0"/>
              <a:t>Use your cover photo on Facebook to include your funding information</a:t>
            </a:r>
          </a:p>
          <a:p>
            <a:pPr lvl="0"/>
            <a:r>
              <a:rPr lang="en-US" sz="1700" dirty="0"/>
              <a:t>Include fun facts about the country and city you will be heading to, along with your funding website information</a:t>
            </a:r>
          </a:p>
          <a:p>
            <a:r>
              <a:rPr lang="en-US" sz="1700" dirty="0"/>
              <a:t>Let them know how the funds will be used and why their donation makes a difference</a:t>
            </a:r>
          </a:p>
          <a:p>
            <a:r>
              <a:rPr lang="en-US" sz="1700" dirty="0" err="1"/>
              <a:t>Gofundme</a:t>
            </a:r>
            <a:r>
              <a:rPr lang="en-US" sz="1700" dirty="0"/>
              <a:t>, Venmo have a lot of examples of study abroad students to see &amp; copy!</a:t>
            </a:r>
            <a:endParaRPr lang="en-US" sz="1900" dirty="0"/>
          </a:p>
          <a:p>
            <a:r>
              <a:rPr lang="en-US" sz="1700" dirty="0"/>
              <a:t>Be creative- use your skills and talents!</a:t>
            </a:r>
            <a:endParaRPr lang="en-US"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905000"/>
            <a:ext cx="3502269" cy="1897063"/>
          </a:xfrm>
          <a:prstGeom prst="rect">
            <a:avLst/>
          </a:prstGeom>
        </p:spPr>
      </p:pic>
    </p:spTree>
    <p:extLst>
      <p:ext uri="{BB962C8B-B14F-4D97-AF65-F5344CB8AC3E}">
        <p14:creationId xmlns:p14="http://schemas.microsoft.com/office/powerpoint/2010/main" val="2902020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9630" y="138158"/>
            <a:ext cx="8229600" cy="1143000"/>
          </a:xfrm>
        </p:spPr>
        <p:txBody>
          <a:bodyPr>
            <a:normAutofit/>
          </a:bodyPr>
          <a:lstStyle/>
          <a:p>
            <a:r>
              <a:rPr lang="en-US" sz="3400" dirty="0"/>
              <a:t>Letter writing campaigns: Get a pen &amp; some paper…</a:t>
            </a:r>
          </a:p>
        </p:txBody>
      </p:sp>
      <p:sp>
        <p:nvSpPr>
          <p:cNvPr id="4" name="Content Placeholder 3"/>
          <p:cNvSpPr>
            <a:spLocks noGrp="1"/>
          </p:cNvSpPr>
          <p:nvPr>
            <p:ph sz="half" idx="1"/>
          </p:nvPr>
        </p:nvSpPr>
        <p:spPr>
          <a:xfrm>
            <a:off x="569629" y="1789042"/>
            <a:ext cx="7807115" cy="3621157"/>
          </a:xfrm>
        </p:spPr>
        <p:txBody>
          <a:bodyPr>
            <a:noAutofit/>
          </a:bodyPr>
          <a:lstStyle/>
          <a:p>
            <a:pPr lvl="1"/>
            <a:r>
              <a:rPr lang="en-US" sz="1600" dirty="0"/>
              <a:t>Family and extended family</a:t>
            </a:r>
          </a:p>
          <a:p>
            <a:pPr lvl="1"/>
            <a:r>
              <a:rPr lang="en-US" sz="1600" dirty="0"/>
              <a:t>Church</a:t>
            </a:r>
          </a:p>
          <a:p>
            <a:pPr lvl="1"/>
            <a:r>
              <a:rPr lang="en-US" sz="1600" dirty="0"/>
              <a:t>Social organizations (4-H, Kiwanis, Rotary, see slide 10…)</a:t>
            </a:r>
          </a:p>
          <a:p>
            <a:pPr lvl="1"/>
            <a:r>
              <a:rPr lang="en-US" sz="1600" dirty="0"/>
              <a:t>Reach out to companies and organizations you would like to potentially work for and explain how this experience would be of benefit to them </a:t>
            </a:r>
          </a:p>
          <a:p>
            <a:pPr marL="0" indent="0">
              <a:lnSpc>
                <a:spcPct val="100000"/>
              </a:lnSpc>
              <a:buNone/>
            </a:pPr>
            <a:endParaRPr lang="en-US" sz="1600" dirty="0"/>
          </a:p>
          <a:p>
            <a:pPr marL="0" indent="0">
              <a:lnSpc>
                <a:spcPct val="100000"/>
              </a:lnSpc>
              <a:buNone/>
            </a:pPr>
            <a:r>
              <a:rPr lang="en-US" sz="1600" dirty="0"/>
              <a:t>Let them know how the funds will be used and why their donation makes a difference</a:t>
            </a:r>
          </a:p>
          <a:p>
            <a:pPr lvl="1"/>
            <a:endParaRPr lang="en-US" sz="1600" dirty="0"/>
          </a:p>
          <a:p>
            <a:pPr lvl="1"/>
            <a:endParaRPr lang="en-US" sz="1600" dirty="0"/>
          </a:p>
        </p:txBody>
      </p:sp>
    </p:spTree>
    <p:extLst>
      <p:ext uri="{BB962C8B-B14F-4D97-AF65-F5344CB8AC3E}">
        <p14:creationId xmlns:p14="http://schemas.microsoft.com/office/powerpoint/2010/main" val="2508717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032FB-5974-480F-B28D-34D1882AD711}"/>
              </a:ext>
            </a:extLst>
          </p:cNvPr>
          <p:cNvSpPr>
            <a:spLocks noGrp="1"/>
          </p:cNvSpPr>
          <p:nvPr>
            <p:ph type="title"/>
          </p:nvPr>
        </p:nvSpPr>
        <p:spPr>
          <a:xfrm>
            <a:off x="765313" y="274638"/>
            <a:ext cx="7285383" cy="1143000"/>
          </a:xfrm>
        </p:spPr>
        <p:txBody>
          <a:bodyPr>
            <a:normAutofit fontScale="90000"/>
          </a:bodyPr>
          <a:lstStyle/>
          <a:p>
            <a:r>
              <a:rPr lang="en-US" dirty="0"/>
              <a:t>Angelica: Baking her way to Barcelona</a:t>
            </a:r>
          </a:p>
        </p:txBody>
      </p:sp>
      <p:pic>
        <p:nvPicPr>
          <p:cNvPr id="1026" name="Picture 2" descr="https://blog.aifsabroad.com/wp-content/uploads/2017/08/Angelica-in-BCN-photo-31.jpg">
            <a:extLst>
              <a:ext uri="{FF2B5EF4-FFF2-40B4-BE49-F238E27FC236}">
                <a16:creationId xmlns:a16="http://schemas.microsoft.com/office/drawing/2014/main" xmlns="" id="{071FC950-A35E-4FE2-B878-D8DC5161B0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36014" y="1539737"/>
            <a:ext cx="2078106" cy="2078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Baking her way to Barcelona | |AIFS Study Abroad, Customized, Faculty Led Programs">
            <a:extLst>
              <a:ext uri="{FF2B5EF4-FFF2-40B4-BE49-F238E27FC236}">
                <a16:creationId xmlns:a16="http://schemas.microsoft.com/office/drawing/2014/main" xmlns="" id="{7DC43ACE-8B7B-4439-9ACB-1496F9717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509" y="3925956"/>
            <a:ext cx="2627116" cy="1570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xmlns="" id="{6D569830-670E-495A-B80D-C4CEDA18459B}"/>
              </a:ext>
            </a:extLst>
          </p:cNvPr>
          <p:cNvSpPr txBox="1">
            <a:spLocks/>
          </p:cNvSpPr>
          <p:nvPr/>
        </p:nvSpPr>
        <p:spPr bwMode="auto">
          <a:xfrm>
            <a:off x="882502" y="2097157"/>
            <a:ext cx="4335328" cy="3313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lnSpc>
                <a:spcPct val="110000"/>
              </a:lnSpc>
              <a:spcBef>
                <a:spcPct val="20000"/>
              </a:spcBef>
              <a:spcAft>
                <a:spcPts val="1200"/>
              </a:spcAft>
              <a:buClr>
                <a:srgbClr val="88BF45"/>
              </a:buClr>
              <a:buFont typeface="Arial" charset="0"/>
              <a:buChar char="•"/>
              <a:defRPr sz="26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ts val="1200"/>
              </a:spcAft>
              <a:buClr>
                <a:srgbClr val="3067A3"/>
              </a:buClr>
              <a:buSzPct val="100000"/>
              <a:buFont typeface="Wingdings" charset="2"/>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ts val="1200"/>
              </a:spcAft>
              <a:buFont typeface="Arial"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ts val="1200"/>
              </a:spcAft>
              <a:buFont typeface="Arial" charset="0"/>
              <a:buChar char="–"/>
              <a:defRPr sz="18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ts val="1200"/>
              </a:spcAft>
              <a:buFont typeface="Arial" charset="0"/>
              <a:buChar char="»"/>
              <a:defRPr sz="18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1600" dirty="0"/>
              <a:t>Angelica created a quarter-page menu of baked goods and prices on one side and an explanation of herself, study abroad program and goals on the other.</a:t>
            </a:r>
          </a:p>
          <a:p>
            <a:pPr marL="457200" lvl="1" indent="0">
              <a:buNone/>
            </a:pPr>
            <a:r>
              <a:rPr lang="en-US" sz="1600" dirty="0"/>
              <a:t>Everyday she walked her campus admin and faculty offices to sell and deliver baked goods.  She and her sister baked at night. She raised over $1500. </a:t>
            </a:r>
          </a:p>
          <a:p>
            <a:pPr marL="457200" lvl="1" indent="0">
              <a:buNone/>
            </a:pPr>
            <a:r>
              <a:rPr lang="en-US" sz="1600" b="1" dirty="0"/>
              <a:t>Angelica Sanchez, Mount San Antonio College, Barcelona Spring 2017 </a:t>
            </a:r>
          </a:p>
          <a:p>
            <a:pPr lvl="1"/>
            <a:endParaRPr lang="en-US" sz="1600" dirty="0"/>
          </a:p>
        </p:txBody>
      </p:sp>
    </p:spTree>
    <p:extLst>
      <p:ext uri="{BB962C8B-B14F-4D97-AF65-F5344CB8AC3E}">
        <p14:creationId xmlns:p14="http://schemas.microsoft.com/office/powerpoint/2010/main" val="172130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245660" y="762000"/>
            <a:ext cx="2920621" cy="5486400"/>
          </a:xfrm>
        </p:spPr>
        <p:txBody>
          <a:bodyPr>
            <a:normAutofit/>
          </a:bodyPr>
          <a:lstStyle/>
          <a:p>
            <a:pPr marL="0" indent="0" algn="r">
              <a:lnSpc>
                <a:spcPct val="200000"/>
              </a:lnSpc>
              <a:buNone/>
            </a:pPr>
            <a:r>
              <a:rPr lang="en-US" b="1" dirty="0"/>
              <a:t>Fewer than 10% </a:t>
            </a:r>
          </a:p>
          <a:p>
            <a:pPr marL="0" indent="0" algn="r">
              <a:lnSpc>
                <a:spcPct val="200000"/>
              </a:lnSpc>
              <a:buNone/>
            </a:pPr>
            <a:r>
              <a:rPr lang="en-US" dirty="0"/>
              <a:t>of US college students </a:t>
            </a:r>
          </a:p>
          <a:p>
            <a:pPr marL="0" indent="0" algn="r">
              <a:lnSpc>
                <a:spcPct val="200000"/>
              </a:lnSpc>
              <a:buNone/>
            </a:pPr>
            <a:r>
              <a:rPr lang="en-US" dirty="0"/>
              <a:t>study abroad</a:t>
            </a:r>
          </a:p>
        </p:txBody>
      </p:sp>
      <p:sp>
        <p:nvSpPr>
          <p:cNvPr id="9" name="Content Placeholder 4"/>
          <p:cNvSpPr txBox="1">
            <a:spLocks/>
          </p:cNvSpPr>
          <p:nvPr/>
        </p:nvSpPr>
        <p:spPr>
          <a:xfrm>
            <a:off x="3552967" y="4800600"/>
            <a:ext cx="4739268" cy="457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Font typeface="Arial" pitchFamily="34" charset="0"/>
              <a:buNone/>
            </a:pPr>
            <a:r>
              <a:rPr lang="en-US" sz="1400" b="1" i="1" dirty="0"/>
              <a:t>Having this opportunity makes you unique from your peers. </a:t>
            </a:r>
            <a:endParaRPr lang="en-US" sz="1400" i="1" dirty="0"/>
          </a:p>
        </p:txBody>
      </p:sp>
      <p:pic>
        <p:nvPicPr>
          <p:cNvPr id="3" name="Picture 2">
            <a:extLst>
              <a:ext uri="{FF2B5EF4-FFF2-40B4-BE49-F238E27FC236}">
                <a16:creationId xmlns:a16="http://schemas.microsoft.com/office/drawing/2014/main" xmlns="" id="{BF14AD2F-4700-4E0C-987B-71AE2900B9F2}"/>
              </a:ext>
            </a:extLst>
          </p:cNvPr>
          <p:cNvPicPr>
            <a:picLocks noChangeAspect="1"/>
          </p:cNvPicPr>
          <p:nvPr/>
        </p:nvPicPr>
        <p:blipFill>
          <a:blip r:embed="rId2"/>
          <a:stretch>
            <a:fillRect/>
          </a:stretch>
        </p:blipFill>
        <p:spPr>
          <a:xfrm>
            <a:off x="4469456" y="296917"/>
            <a:ext cx="3016530" cy="4503683"/>
          </a:xfrm>
          <a:prstGeom prst="rect">
            <a:avLst/>
          </a:prstGeom>
        </p:spPr>
      </p:pic>
    </p:spTree>
    <p:extLst>
      <p:ext uri="{BB962C8B-B14F-4D97-AF65-F5344CB8AC3E}">
        <p14:creationId xmlns:p14="http://schemas.microsoft.com/office/powerpoint/2010/main" val="2154223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9C96A-0231-431C-BADB-D9CF7E3A55E1}"/>
              </a:ext>
            </a:extLst>
          </p:cNvPr>
          <p:cNvSpPr>
            <a:spLocks noGrp="1"/>
          </p:cNvSpPr>
          <p:nvPr>
            <p:ph type="title"/>
          </p:nvPr>
        </p:nvSpPr>
        <p:spPr>
          <a:xfrm>
            <a:off x="485166" y="466024"/>
            <a:ext cx="8229600" cy="1143000"/>
          </a:xfrm>
        </p:spPr>
        <p:txBody>
          <a:bodyPr/>
          <a:lstStyle/>
          <a:p>
            <a:r>
              <a:rPr lang="en-US" dirty="0"/>
              <a:t>Christina: $1500 2-day yard sale</a:t>
            </a:r>
          </a:p>
        </p:txBody>
      </p:sp>
      <p:sp>
        <p:nvSpPr>
          <p:cNvPr id="3" name="Content Placeholder 2">
            <a:extLst>
              <a:ext uri="{FF2B5EF4-FFF2-40B4-BE49-F238E27FC236}">
                <a16:creationId xmlns:a16="http://schemas.microsoft.com/office/drawing/2014/main" xmlns="" id="{559C6506-8DDE-471B-9132-2440ECD2C2DE}"/>
              </a:ext>
            </a:extLst>
          </p:cNvPr>
          <p:cNvSpPr>
            <a:spLocks noGrp="1"/>
          </p:cNvSpPr>
          <p:nvPr>
            <p:ph idx="1"/>
          </p:nvPr>
        </p:nvSpPr>
        <p:spPr>
          <a:xfrm>
            <a:off x="4912242" y="1787021"/>
            <a:ext cx="3710764" cy="3614317"/>
          </a:xfrm>
        </p:spPr>
        <p:txBody>
          <a:bodyPr>
            <a:normAutofit fontScale="85000" lnSpcReduction="20000"/>
          </a:bodyPr>
          <a:lstStyle/>
          <a:p>
            <a:pPr marL="0" indent="0">
              <a:buNone/>
            </a:pPr>
            <a:r>
              <a:rPr lang="en-US" sz="1400" dirty="0"/>
              <a:t>“Even with Financial aid and scholarships, I knew that I still needed to save money. So, being that I have a lot of friends and family, I asked them if they could donate any of their old stuff so that I could have a HUGE yard sale. My family asked their friends and their neighbors as well. People donated old clothes, shoes, books, toys, furniture, etc. I also sold and made drinks like horchata and </a:t>
            </a:r>
            <a:r>
              <a:rPr lang="en-US" sz="1400" dirty="0" err="1"/>
              <a:t>jamaica</a:t>
            </a:r>
            <a:r>
              <a:rPr lang="en-US" sz="1400" dirty="0"/>
              <a:t> to sell at the yard sale since it was a hot day. During the yard sale I also had signs up that promoted that the funds were going towards my study abroad experience and more people wanted to help. I ended up raising over $1500.”</a:t>
            </a:r>
          </a:p>
          <a:p>
            <a:pPr marL="0" indent="0">
              <a:buNone/>
            </a:pPr>
            <a:r>
              <a:rPr lang="en-US" sz="1400" dirty="0"/>
              <a:t>“I also sold candy bars at work and saved as much as I could with part-time hours. I didn’t go out as much and cut back on the fast food. I also did side jobs like babysit and clean peoples’ houses.”</a:t>
            </a:r>
          </a:p>
          <a:p>
            <a:pPr marL="0" indent="0">
              <a:buNone/>
            </a:pPr>
            <a:r>
              <a:rPr lang="en-US" sz="1400" b="1" dirty="0"/>
              <a:t>Christina Sandoval, Chaffey College, Barcelona Spring 2017</a:t>
            </a:r>
          </a:p>
        </p:txBody>
      </p:sp>
      <p:pic>
        <p:nvPicPr>
          <p:cNvPr id="2050" name="AC924D23-0EDF-4A80-B3F4-BF3B21A37005" descr="image1.jpeg">
            <a:extLst>
              <a:ext uri="{FF2B5EF4-FFF2-40B4-BE49-F238E27FC236}">
                <a16:creationId xmlns:a16="http://schemas.microsoft.com/office/drawing/2014/main" xmlns="" id="{C94B8EE7-EF62-4537-8886-FDD10114B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66" y="1900006"/>
            <a:ext cx="4052895" cy="350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77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9630" y="138158"/>
            <a:ext cx="8229600" cy="1143000"/>
          </a:xfrm>
        </p:spPr>
        <p:txBody>
          <a:bodyPr>
            <a:normAutofit/>
          </a:bodyPr>
          <a:lstStyle/>
          <a:p>
            <a:r>
              <a:rPr lang="en-US" sz="3400" dirty="0"/>
              <a:t>Hallie: A Fundraising Success Story</a:t>
            </a:r>
          </a:p>
        </p:txBody>
      </p:sp>
      <p:pic>
        <p:nvPicPr>
          <p:cNvPr id="9"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069" t="14244" r="5206" b="13969"/>
          <a:stretch/>
        </p:blipFill>
        <p:spPr>
          <a:xfrm>
            <a:off x="418782" y="1528547"/>
            <a:ext cx="4000818" cy="2348410"/>
          </a:xfrm>
          <a:ln w="12700">
            <a:solidFill>
              <a:schemeClr val="tx1"/>
            </a:solidFill>
          </a:ln>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451" t="14804" r="7181" b="13189"/>
          <a:stretch/>
        </p:blipFill>
        <p:spPr>
          <a:xfrm>
            <a:off x="4572000" y="1528547"/>
            <a:ext cx="3886200" cy="2348410"/>
          </a:xfrm>
          <a:prstGeom prst="rect">
            <a:avLst/>
          </a:prstGeom>
          <a:ln w="12700">
            <a:solidFill>
              <a:schemeClr val="tx1"/>
            </a:solidFill>
          </a:ln>
        </p:spPr>
      </p:pic>
      <p:sp>
        <p:nvSpPr>
          <p:cNvPr id="11" name="TextBox 10"/>
          <p:cNvSpPr txBox="1"/>
          <p:nvPr/>
        </p:nvSpPr>
        <p:spPr>
          <a:xfrm>
            <a:off x="0" y="4119347"/>
            <a:ext cx="9144000" cy="677108"/>
          </a:xfrm>
          <a:prstGeom prst="rect">
            <a:avLst/>
          </a:prstGeom>
          <a:noFill/>
        </p:spPr>
        <p:txBody>
          <a:bodyPr wrap="square" rtlCol="0">
            <a:spAutoFit/>
          </a:bodyPr>
          <a:lstStyle/>
          <a:p>
            <a:pPr algn="ctr"/>
            <a:r>
              <a:rPr lang="en-US" b="1" i="1" dirty="0"/>
              <a:t>Hallie made </a:t>
            </a:r>
            <a:r>
              <a:rPr lang="en-US" sz="2000" b="1" i="1" dirty="0"/>
              <a:t>$1,000 </a:t>
            </a:r>
            <a:r>
              <a:rPr lang="en-US" b="1" i="1" dirty="0"/>
              <a:t>with this card! Mainly from perfect strangers who donated.</a:t>
            </a:r>
          </a:p>
          <a:p>
            <a:pPr algn="ctr"/>
            <a:r>
              <a:rPr lang="en-US" b="1" i="1" dirty="0"/>
              <a:t>Her secret? She only asked people for $2 and she gave it to everyone she met. </a:t>
            </a:r>
          </a:p>
        </p:txBody>
      </p:sp>
    </p:spTree>
    <p:extLst>
      <p:ext uri="{BB962C8B-B14F-4D97-AF65-F5344CB8AC3E}">
        <p14:creationId xmlns:p14="http://schemas.microsoft.com/office/powerpoint/2010/main" val="110184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DD165-B2A1-4593-86AA-794B24DC0A65}"/>
              </a:ext>
            </a:extLst>
          </p:cNvPr>
          <p:cNvSpPr>
            <a:spLocks noGrp="1"/>
          </p:cNvSpPr>
          <p:nvPr>
            <p:ph type="title"/>
          </p:nvPr>
        </p:nvSpPr>
        <p:spPr>
          <a:xfrm>
            <a:off x="714704" y="274638"/>
            <a:ext cx="7714592" cy="1143000"/>
          </a:xfrm>
        </p:spPr>
        <p:txBody>
          <a:bodyPr>
            <a:normAutofit fontScale="90000"/>
          </a:bodyPr>
          <a:lstStyle/>
          <a:p>
            <a:r>
              <a:rPr lang="en-US" dirty="0"/>
              <a:t>Advice for managing your money while abroad</a:t>
            </a:r>
          </a:p>
        </p:txBody>
      </p:sp>
      <p:sp>
        <p:nvSpPr>
          <p:cNvPr id="3" name="Content Placeholder 2">
            <a:extLst>
              <a:ext uri="{FF2B5EF4-FFF2-40B4-BE49-F238E27FC236}">
                <a16:creationId xmlns:a16="http://schemas.microsoft.com/office/drawing/2014/main" xmlns="" id="{763F8785-2649-4A88-9989-EE898DA1759A}"/>
              </a:ext>
            </a:extLst>
          </p:cNvPr>
          <p:cNvSpPr>
            <a:spLocks noGrp="1"/>
          </p:cNvSpPr>
          <p:nvPr>
            <p:ph idx="1"/>
          </p:nvPr>
        </p:nvSpPr>
        <p:spPr>
          <a:xfrm>
            <a:off x="714704" y="1405459"/>
            <a:ext cx="7924800" cy="4525963"/>
          </a:xfrm>
        </p:spPr>
        <p:txBody>
          <a:bodyPr>
            <a:normAutofit fontScale="77500" lnSpcReduction="20000"/>
          </a:bodyPr>
          <a:lstStyle/>
          <a:p>
            <a:pPr marL="0" lvl="0" indent="0">
              <a:buNone/>
            </a:pPr>
            <a:r>
              <a:rPr lang="en-US" sz="2900" dirty="0">
                <a:hlinkClick r:id="rId2"/>
              </a:rPr>
              <a:t>Recommended Credit Cards and Debit Cards: </a:t>
            </a:r>
          </a:p>
          <a:p>
            <a:pPr lvl="0"/>
            <a:r>
              <a:rPr lang="en-US" u="sng" dirty="0">
                <a:hlinkClick r:id="rId2"/>
              </a:rPr>
              <a:t>Chase Sapphire Preferred</a:t>
            </a:r>
            <a:r>
              <a:rPr lang="en-US" dirty="0"/>
              <a:t> No annual fee in the first year, then $95 / yr.  Sign-up bonus is 50,000 points, worth $500 cash or miles for a few domestic roundtrips.</a:t>
            </a:r>
          </a:p>
          <a:p>
            <a:pPr lvl="0"/>
            <a:r>
              <a:rPr lang="en-US" b="1" u="sng" dirty="0">
                <a:hlinkClick r:id="rId3"/>
              </a:rPr>
              <a:t>Capital One Venture</a:t>
            </a:r>
            <a:r>
              <a:rPr lang="en-US" dirty="0"/>
              <a:t> One has an annual fee, another one does not.  Sign up bonuses.  Again, no foreign transaction fees.  Use points for all kinds of things.</a:t>
            </a:r>
          </a:p>
          <a:p>
            <a:r>
              <a:rPr lang="en-US" dirty="0"/>
              <a:t>A bank ATM card they might want is the </a:t>
            </a:r>
            <a:r>
              <a:rPr lang="en-US" b="1" u="sng" dirty="0">
                <a:solidFill>
                  <a:srgbClr val="0000FF"/>
                </a:solidFill>
              </a:rPr>
              <a:t>Charles Schwab Bank</a:t>
            </a:r>
            <a:r>
              <a:rPr lang="en-US" u="sng" dirty="0">
                <a:solidFill>
                  <a:srgbClr val="0000FF"/>
                </a:solidFill>
              </a:rPr>
              <a:t> </a:t>
            </a:r>
            <a:r>
              <a:rPr lang="en-US" dirty="0"/>
              <a:t>No foreign transaction fee and it reimburses any ATM fee charged by the bank hosting the ATM. If the Pound is $1.29.  Your account is charged $129 when you withdraw 100 Pounds.</a:t>
            </a:r>
          </a:p>
          <a:p>
            <a:endParaRPr lang="en-US" dirty="0"/>
          </a:p>
        </p:txBody>
      </p:sp>
    </p:spTree>
    <p:extLst>
      <p:ext uri="{BB962C8B-B14F-4D97-AF65-F5344CB8AC3E}">
        <p14:creationId xmlns:p14="http://schemas.microsoft.com/office/powerpoint/2010/main" val="336454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69630" y="274638"/>
            <a:ext cx="8229600" cy="1143000"/>
          </a:xfrm>
        </p:spPr>
        <p:txBody>
          <a:bodyPr/>
          <a:lstStyle/>
          <a:p>
            <a:r>
              <a:rPr lang="en-US" dirty="0"/>
              <a:t>Know your finances.</a:t>
            </a:r>
          </a:p>
        </p:txBody>
      </p:sp>
      <p:sp>
        <p:nvSpPr>
          <p:cNvPr id="5" name="Content Placeholder 3"/>
          <p:cNvSpPr>
            <a:spLocks noGrp="1"/>
          </p:cNvSpPr>
          <p:nvPr>
            <p:ph sz="half" idx="1"/>
          </p:nvPr>
        </p:nvSpPr>
        <p:spPr>
          <a:xfrm>
            <a:off x="705678" y="1417638"/>
            <a:ext cx="7954081" cy="3810000"/>
          </a:xfrm>
        </p:spPr>
        <p:txBody>
          <a:bodyPr>
            <a:normAutofit/>
          </a:bodyPr>
          <a:lstStyle/>
          <a:p>
            <a:pPr marL="0" indent="0">
              <a:lnSpc>
                <a:spcPct val="100000"/>
              </a:lnSpc>
              <a:buNone/>
            </a:pPr>
            <a:r>
              <a:rPr lang="en-US" sz="2400" b="1" i="1" dirty="0"/>
              <a:t>1. Know how much study abroad is going to cost.</a:t>
            </a:r>
          </a:p>
          <a:p>
            <a:pPr>
              <a:lnSpc>
                <a:spcPct val="100000"/>
              </a:lnSpc>
            </a:pPr>
            <a:r>
              <a:rPr lang="en-US" sz="2400" dirty="0"/>
              <a:t>How much are program fees? What is included?</a:t>
            </a:r>
          </a:p>
          <a:p>
            <a:pPr>
              <a:lnSpc>
                <a:spcPct val="100000"/>
              </a:lnSpc>
            </a:pPr>
            <a:r>
              <a:rPr lang="en-US" sz="2400" dirty="0"/>
              <a:t>How much is not included in the program fees? How much will I need for tuition, passport, extra insurance, </a:t>
            </a:r>
            <a:r>
              <a:rPr lang="en-US" sz="2400" dirty="0" err="1"/>
              <a:t>etc</a:t>
            </a:r>
            <a:r>
              <a:rPr lang="en-US" sz="2400" dirty="0"/>
              <a:t>? </a:t>
            </a:r>
          </a:p>
          <a:p>
            <a:pPr>
              <a:lnSpc>
                <a:spcPct val="100000"/>
              </a:lnSpc>
            </a:pPr>
            <a:r>
              <a:rPr lang="en-US" sz="2400" dirty="0"/>
              <a:t>How much will I need when I am abroad? Food, fun, independent travel? </a:t>
            </a:r>
          </a:p>
        </p:txBody>
      </p:sp>
    </p:spTree>
    <p:extLst>
      <p:ext uri="{BB962C8B-B14F-4D97-AF65-F5344CB8AC3E}">
        <p14:creationId xmlns:p14="http://schemas.microsoft.com/office/powerpoint/2010/main" val="327646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9630" y="274638"/>
            <a:ext cx="8229600" cy="1143000"/>
          </a:xfrm>
        </p:spPr>
        <p:txBody>
          <a:bodyPr/>
          <a:lstStyle/>
          <a:p>
            <a:r>
              <a:rPr lang="en-US" dirty="0"/>
              <a:t>Know your finances.</a:t>
            </a:r>
          </a:p>
        </p:txBody>
      </p:sp>
      <p:sp>
        <p:nvSpPr>
          <p:cNvPr id="5" name="Content Placeholder 3"/>
          <p:cNvSpPr>
            <a:spLocks noGrp="1"/>
          </p:cNvSpPr>
          <p:nvPr>
            <p:ph sz="half" idx="1"/>
          </p:nvPr>
        </p:nvSpPr>
        <p:spPr>
          <a:xfrm>
            <a:off x="705678" y="1417638"/>
            <a:ext cx="7954081" cy="4118458"/>
          </a:xfrm>
        </p:spPr>
        <p:txBody>
          <a:bodyPr>
            <a:normAutofit fontScale="62500" lnSpcReduction="20000"/>
          </a:bodyPr>
          <a:lstStyle/>
          <a:p>
            <a:pPr marL="0" indent="0">
              <a:lnSpc>
                <a:spcPct val="120000"/>
              </a:lnSpc>
              <a:buNone/>
            </a:pPr>
            <a:r>
              <a:rPr lang="en-US" sz="2900" b="1" i="1" dirty="0"/>
              <a:t>2. </a:t>
            </a:r>
            <a:r>
              <a:rPr lang="en-US" sz="3400" b="1" i="1" dirty="0"/>
              <a:t>Financial Aid can be used to pay program fees</a:t>
            </a:r>
          </a:p>
          <a:p>
            <a:pPr>
              <a:lnSpc>
                <a:spcPct val="120000"/>
              </a:lnSpc>
            </a:pPr>
            <a:r>
              <a:rPr lang="en-US" sz="3400" dirty="0"/>
              <a:t>Fill out your FAFSA by the California deadline.  Grants like the Pell Grant, Cal Grant and Chaffey Grant are free money and have deadlines! </a:t>
            </a:r>
          </a:p>
          <a:p>
            <a:pPr>
              <a:lnSpc>
                <a:spcPct val="120000"/>
              </a:lnSpc>
            </a:pPr>
            <a:r>
              <a:rPr lang="en-US" sz="3400" dirty="0"/>
              <a:t>Awards from the Financial Aid office may include loans:</a:t>
            </a:r>
          </a:p>
          <a:p>
            <a:pPr marL="0" indent="0">
              <a:lnSpc>
                <a:spcPct val="120000"/>
              </a:lnSpc>
              <a:buNone/>
            </a:pPr>
            <a:r>
              <a:rPr lang="en-US" sz="3400" dirty="0"/>
              <a:t> 	</a:t>
            </a:r>
            <a:r>
              <a:rPr lang="en-US" sz="3400" b="1" dirty="0"/>
              <a:t>Subsidized Loans </a:t>
            </a:r>
            <a:r>
              <a:rPr lang="en-US" sz="3400" dirty="0"/>
              <a:t>do not have to be paid back or incur interest until you graduate with a degree.</a:t>
            </a:r>
          </a:p>
          <a:p>
            <a:pPr marL="0" indent="0">
              <a:lnSpc>
                <a:spcPct val="120000"/>
              </a:lnSpc>
              <a:buNone/>
            </a:pPr>
            <a:r>
              <a:rPr lang="en-US" sz="3400" dirty="0"/>
              <a:t>	</a:t>
            </a:r>
            <a:r>
              <a:rPr lang="en-US" sz="3400" b="1" dirty="0"/>
              <a:t>Unsubsidized Loans or Parent Loans</a:t>
            </a:r>
            <a:r>
              <a:rPr lang="en-US" sz="3400" dirty="0"/>
              <a:t> do have to be paid back starting immediately and will start to incur interest. </a:t>
            </a:r>
          </a:p>
        </p:txBody>
      </p:sp>
    </p:spTree>
    <p:extLst>
      <p:ext uri="{BB962C8B-B14F-4D97-AF65-F5344CB8AC3E}">
        <p14:creationId xmlns:p14="http://schemas.microsoft.com/office/powerpoint/2010/main" val="265223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605" y="1468014"/>
            <a:ext cx="7240653" cy="4525963"/>
          </a:xfrm>
        </p:spPr>
        <p:txBody>
          <a:bodyPr>
            <a:normAutofit fontScale="70000" lnSpcReduction="20000"/>
          </a:bodyPr>
          <a:lstStyle/>
          <a:p>
            <a:pPr>
              <a:lnSpc>
                <a:spcPct val="140000"/>
              </a:lnSpc>
            </a:pPr>
            <a:r>
              <a:rPr lang="en-US" sz="2800" dirty="0">
                <a:latin typeface="Arial" panose="020B0604020202020204" pitchFamily="34" charset="0"/>
                <a:cs typeface="Arial" panose="020B0604020202020204" pitchFamily="34" charset="0"/>
              </a:rPr>
              <a:t>Applying for scholarships should be treated like a job</a:t>
            </a:r>
          </a:p>
          <a:p>
            <a:pPr>
              <a:lnSpc>
                <a:spcPct val="140000"/>
              </a:lnSpc>
            </a:pPr>
            <a:r>
              <a:rPr lang="en-US" sz="2800" dirty="0">
                <a:latin typeface="Arial" panose="020B0604020202020204" pitchFamily="34" charset="0"/>
                <a:cs typeface="Arial" panose="020B0604020202020204" pitchFamily="34" charset="0"/>
              </a:rPr>
              <a:t>Use holiday and summer breaks (when you often have more free time) to work on researching and applying </a:t>
            </a:r>
          </a:p>
          <a:p>
            <a:pPr>
              <a:lnSpc>
                <a:spcPct val="140000"/>
              </a:lnSpc>
            </a:pPr>
            <a:r>
              <a:rPr lang="en-US" sz="2800" dirty="0">
                <a:latin typeface="Arial" panose="020B0604020202020204" pitchFamily="34" charset="0"/>
                <a:cs typeface="Arial" panose="020B0604020202020204" pitchFamily="34" charset="0"/>
              </a:rPr>
              <a:t>Apply early and often</a:t>
            </a:r>
          </a:p>
          <a:p>
            <a:pPr>
              <a:lnSpc>
                <a:spcPct val="140000"/>
              </a:lnSpc>
            </a:pPr>
            <a:r>
              <a:rPr lang="en-US" sz="2800" dirty="0">
                <a:latin typeface="Arial" panose="020B0604020202020204" pitchFamily="34" charset="0"/>
                <a:cs typeface="Arial" panose="020B0604020202020204" pitchFamily="34" charset="0"/>
              </a:rPr>
              <a:t>Don’t discount smaller scholarships as a “waste of time”</a:t>
            </a:r>
          </a:p>
          <a:p>
            <a:pPr>
              <a:lnSpc>
                <a:spcPct val="140000"/>
              </a:lnSpc>
            </a:pPr>
            <a:r>
              <a:rPr lang="en-US" sz="2800" dirty="0">
                <a:latin typeface="Arial" panose="020B0604020202020204" pitchFamily="34" charset="0"/>
                <a:cs typeface="Arial" panose="020B0604020202020204" pitchFamily="34" charset="0"/>
              </a:rPr>
              <a:t>Keep in mind that a scholarship doesn’t have to be specifically for studying abroad in order for you to use the funds on studying abroad. Always talk with the scholarship provider to see if funds can be used toward going abroad</a:t>
            </a:r>
          </a:p>
          <a:p>
            <a:pPr>
              <a:lnSpc>
                <a:spcPct val="140000"/>
              </a:lnSpc>
            </a:pPr>
            <a:endParaRPr lang="en-US" sz="2800" dirty="0">
              <a:latin typeface="Arial" panose="020B0604020202020204" pitchFamily="34" charset="0"/>
              <a:cs typeface="Arial" panose="020B0604020202020204" pitchFamily="34" charset="0"/>
            </a:endParaRPr>
          </a:p>
          <a:p>
            <a:pPr>
              <a:lnSpc>
                <a:spcPct val="140000"/>
              </a:lnSpc>
            </a:pPr>
            <a:endParaRPr lang="en-US" sz="2800" dirty="0">
              <a:latin typeface="+mn-lt"/>
            </a:endParaRPr>
          </a:p>
          <a:p>
            <a:pPr>
              <a:lnSpc>
                <a:spcPct val="140000"/>
              </a:lnSpc>
            </a:pPr>
            <a:endParaRPr lang="en-US" sz="2800" dirty="0">
              <a:latin typeface="+mn-lt"/>
            </a:endParaRPr>
          </a:p>
          <a:p>
            <a:pPr>
              <a:lnSpc>
                <a:spcPct val="140000"/>
              </a:lnSpc>
            </a:pPr>
            <a:endParaRPr lang="en-US" sz="2800" dirty="0">
              <a:latin typeface="+mn-lt"/>
            </a:endParaRPr>
          </a:p>
          <a:p>
            <a:pPr>
              <a:lnSpc>
                <a:spcPct val="120000"/>
              </a:lnSpc>
            </a:pPr>
            <a:endParaRPr lang="en-US" dirty="0">
              <a:latin typeface="+mn-lt"/>
            </a:endParaRPr>
          </a:p>
        </p:txBody>
      </p:sp>
      <p:sp>
        <p:nvSpPr>
          <p:cNvPr id="4" name="Title 5">
            <a:extLst>
              <a:ext uri="{FF2B5EF4-FFF2-40B4-BE49-F238E27FC236}">
                <a16:creationId xmlns:a16="http://schemas.microsoft.com/office/drawing/2014/main" xmlns="" id="{FD498D1C-BFA1-47CD-A0B7-C3D1E9C0EBFF}"/>
              </a:ext>
            </a:extLst>
          </p:cNvPr>
          <p:cNvSpPr>
            <a:spLocks noGrp="1"/>
          </p:cNvSpPr>
          <p:nvPr>
            <p:ph type="title"/>
          </p:nvPr>
        </p:nvSpPr>
        <p:spPr>
          <a:xfrm>
            <a:off x="582613" y="274638"/>
            <a:ext cx="8229600" cy="1143000"/>
          </a:xfrm>
        </p:spPr>
        <p:txBody>
          <a:bodyPr/>
          <a:lstStyle/>
          <a:p>
            <a:r>
              <a:rPr lang="en-US" dirty="0">
                <a:solidFill>
                  <a:srgbClr val="172755"/>
                </a:solidFill>
              </a:rPr>
              <a:t>Scholarships = Time well spent.</a:t>
            </a:r>
          </a:p>
        </p:txBody>
      </p:sp>
    </p:spTree>
    <p:extLst>
      <p:ext uri="{BB962C8B-B14F-4D97-AF65-F5344CB8AC3E}">
        <p14:creationId xmlns:p14="http://schemas.microsoft.com/office/powerpoint/2010/main" val="385928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64196" y="1397876"/>
            <a:ext cx="7971183" cy="4275484"/>
          </a:xfrm>
        </p:spPr>
        <p:txBody>
          <a:bodyPr>
            <a:noAutofit/>
          </a:bodyPr>
          <a:lstStyle/>
          <a:p>
            <a:pPr>
              <a:lnSpc>
                <a:spcPct val="100000"/>
              </a:lnSpc>
            </a:pPr>
            <a:r>
              <a:rPr lang="en-US" sz="1800" dirty="0"/>
              <a:t>Gilman scholarship (for those who are Pell Grant eligible) </a:t>
            </a:r>
          </a:p>
          <a:p>
            <a:pPr lvl="0">
              <a:lnSpc>
                <a:spcPct val="100000"/>
              </a:lnSpc>
            </a:pPr>
            <a:r>
              <a:rPr lang="en-US" sz="1800" dirty="0"/>
              <a:t>Location or major-specific scholarships </a:t>
            </a:r>
          </a:p>
          <a:p>
            <a:pPr lvl="0">
              <a:lnSpc>
                <a:spcPct val="100000"/>
              </a:lnSpc>
            </a:pPr>
            <a:r>
              <a:rPr lang="en-US" sz="1800" dirty="0"/>
              <a:t>Wild card scholarships (left-handed, heritage scholarships, </a:t>
            </a:r>
            <a:r>
              <a:rPr lang="en-US" sz="1800" dirty="0" err="1"/>
              <a:t>etc</a:t>
            </a:r>
            <a:r>
              <a:rPr lang="en-US" sz="1800" dirty="0"/>
              <a:t>)</a:t>
            </a:r>
          </a:p>
          <a:p>
            <a:pPr>
              <a:lnSpc>
                <a:spcPct val="100000"/>
              </a:lnSpc>
            </a:pPr>
            <a:r>
              <a:rPr lang="en-US" sz="1800" dirty="0"/>
              <a:t>NAFSA International Educators </a:t>
            </a:r>
            <a:r>
              <a:rPr lang="en-US" sz="1800" dirty="0">
                <a:hlinkClick r:id="rId2"/>
              </a:rPr>
              <a:t>http://www.nafsa.org/About_Us/About_International_Education/For_Students/U_S__Study_Abroad_Scholarships_and_Grants_List/</a:t>
            </a:r>
            <a:r>
              <a:rPr lang="en-US" sz="1800" dirty="0"/>
              <a:t>              </a:t>
            </a:r>
          </a:p>
          <a:p>
            <a:pPr>
              <a:lnSpc>
                <a:spcPct val="100000"/>
              </a:lnSpc>
            </a:pPr>
            <a:r>
              <a:rPr lang="en-US" sz="1800" dirty="0"/>
              <a:t>California Community Colleges for International Education </a:t>
            </a:r>
            <a:r>
              <a:rPr lang="en-US" sz="1800" dirty="0">
                <a:hlinkClick r:id="rId3"/>
              </a:rPr>
              <a:t>www.ccieworld.org/grants.htm</a:t>
            </a:r>
            <a:endParaRPr lang="en-US" sz="1800" dirty="0"/>
          </a:p>
          <a:p>
            <a:pPr>
              <a:lnSpc>
                <a:spcPct val="100000"/>
              </a:lnSpc>
            </a:pPr>
            <a:r>
              <a:rPr lang="en-US" sz="1800" dirty="0">
                <a:hlinkClick r:id="rId4"/>
              </a:rPr>
              <a:t>www.studyabroad.com/study-abroad-scholarships</a:t>
            </a:r>
            <a:r>
              <a:rPr lang="en-US" sz="1800" dirty="0"/>
              <a:t>  </a:t>
            </a:r>
          </a:p>
          <a:p>
            <a:endParaRPr lang="en-US" sz="1600" dirty="0"/>
          </a:p>
          <a:p>
            <a:pPr marL="0" lvl="0" indent="0">
              <a:lnSpc>
                <a:spcPct val="100000"/>
              </a:lnSpc>
              <a:buNone/>
            </a:pPr>
            <a:endParaRPr lang="en-US" sz="1600" dirty="0"/>
          </a:p>
          <a:p>
            <a:pPr lvl="0">
              <a:lnSpc>
                <a:spcPct val="100000"/>
              </a:lnSpc>
            </a:pPr>
            <a:endParaRPr lang="en-US" sz="1600" dirty="0"/>
          </a:p>
          <a:p>
            <a:pPr marL="0" indent="0">
              <a:lnSpc>
                <a:spcPct val="100000"/>
              </a:lnSpc>
              <a:buNone/>
            </a:pPr>
            <a:endParaRPr lang="en-US" sz="1400" b="1" dirty="0">
              <a:solidFill>
                <a:srgbClr val="92D050"/>
              </a:solidFill>
            </a:endParaRPr>
          </a:p>
        </p:txBody>
      </p:sp>
      <p:sp>
        <p:nvSpPr>
          <p:cNvPr id="8" name="Title 5">
            <a:extLst>
              <a:ext uri="{FF2B5EF4-FFF2-40B4-BE49-F238E27FC236}">
                <a16:creationId xmlns:a16="http://schemas.microsoft.com/office/drawing/2014/main" xmlns="" id="{C36E6D6A-40D3-4E7C-8926-B5E03055B615}"/>
              </a:ext>
            </a:extLst>
          </p:cNvPr>
          <p:cNvSpPr>
            <a:spLocks noGrp="1"/>
          </p:cNvSpPr>
          <p:nvPr>
            <p:ph type="title"/>
          </p:nvPr>
        </p:nvSpPr>
        <p:spPr>
          <a:xfrm>
            <a:off x="534988" y="169863"/>
            <a:ext cx="8229600" cy="1143000"/>
          </a:xfrm>
        </p:spPr>
        <p:txBody>
          <a:bodyPr>
            <a:normAutofit/>
          </a:bodyPr>
          <a:lstStyle/>
          <a:p>
            <a:r>
              <a:rPr lang="en-US" sz="3400" dirty="0"/>
              <a:t>Apply for EVERY scholarship you can</a:t>
            </a:r>
          </a:p>
        </p:txBody>
      </p:sp>
    </p:spTree>
    <p:extLst>
      <p:ext uri="{BB962C8B-B14F-4D97-AF65-F5344CB8AC3E}">
        <p14:creationId xmlns:p14="http://schemas.microsoft.com/office/powerpoint/2010/main" val="343511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9F7147-80A4-4141-931F-38E3E36CEE3E}"/>
              </a:ext>
            </a:extLst>
          </p:cNvPr>
          <p:cNvSpPr>
            <a:spLocks noGrp="1"/>
          </p:cNvSpPr>
          <p:nvPr>
            <p:ph idx="1"/>
          </p:nvPr>
        </p:nvSpPr>
        <p:spPr>
          <a:xfrm>
            <a:off x="467140" y="626164"/>
            <a:ext cx="8090452" cy="4785807"/>
          </a:xfrm>
        </p:spPr>
        <p:txBody>
          <a:bodyPr>
            <a:normAutofit fontScale="85000" lnSpcReduction="20000"/>
          </a:bodyPr>
          <a:lstStyle/>
          <a:p>
            <a:r>
              <a:rPr lang="en-US" sz="3200" dirty="0">
                <a:hlinkClick r:id="rId2"/>
              </a:rPr>
              <a:t>www.gooverseas.com/blog/65-study-abroad-grants-and-scholarships</a:t>
            </a:r>
          </a:p>
          <a:p>
            <a:r>
              <a:rPr lang="en-US" sz="3200" dirty="0">
                <a:hlinkClick r:id="rId3"/>
              </a:rPr>
              <a:t>www.studyabroadfunding.org</a:t>
            </a:r>
            <a:endParaRPr lang="en-US" sz="2900" dirty="0"/>
          </a:p>
          <a:p>
            <a:r>
              <a:rPr lang="en-US" sz="2900" dirty="0"/>
              <a:t>Government-funded Scholarships: </a:t>
            </a:r>
            <a:r>
              <a:rPr lang="en-US" sz="2900" dirty="0">
                <a:hlinkClick r:id="rId4"/>
              </a:rPr>
              <a:t>https://studyabroad.state.gov/us-government-resources/programs/programs-us-undergraduate-and-graduate-students</a:t>
            </a:r>
            <a:endParaRPr lang="en-US" sz="2900" dirty="0"/>
          </a:p>
          <a:p>
            <a:r>
              <a:rPr lang="en-US" sz="2900" dirty="0"/>
              <a:t>Scholarships for Women:  </a:t>
            </a:r>
            <a:r>
              <a:rPr lang="en-US" sz="2900" dirty="0">
                <a:hlinkClick r:id="rId5"/>
              </a:rPr>
              <a:t>https://www.zonta.org/Global-Impact/Education/Women-in-Business-Scholarship</a:t>
            </a:r>
            <a:endParaRPr lang="en-US" sz="2900" dirty="0"/>
          </a:p>
          <a:p>
            <a:endParaRPr lang="en-US" dirty="0"/>
          </a:p>
        </p:txBody>
      </p:sp>
    </p:spTree>
    <p:extLst>
      <p:ext uri="{BB962C8B-B14F-4D97-AF65-F5344CB8AC3E}">
        <p14:creationId xmlns:p14="http://schemas.microsoft.com/office/powerpoint/2010/main" val="219967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98687"/>
            <a:ext cx="8335214" cy="1143000"/>
          </a:xfrm>
        </p:spPr>
        <p:txBody>
          <a:bodyPr>
            <a:normAutofit/>
          </a:bodyPr>
          <a:lstStyle/>
          <a:p>
            <a:r>
              <a:rPr lang="en-US" dirty="0"/>
              <a:t>Gilman Scholarship </a:t>
            </a:r>
          </a:p>
        </p:txBody>
      </p:sp>
      <p:sp>
        <p:nvSpPr>
          <p:cNvPr id="3" name="Content Placeholder 2"/>
          <p:cNvSpPr>
            <a:spLocks noGrp="1"/>
          </p:cNvSpPr>
          <p:nvPr>
            <p:ph idx="1"/>
          </p:nvPr>
        </p:nvSpPr>
        <p:spPr>
          <a:xfrm>
            <a:off x="573203" y="1490869"/>
            <a:ext cx="7929347" cy="4048693"/>
          </a:xfrm>
        </p:spPr>
        <p:txBody>
          <a:bodyPr>
            <a:noAutofit/>
          </a:bodyPr>
          <a:lstStyle/>
          <a:p>
            <a:pPr>
              <a:lnSpc>
                <a:spcPct val="100000"/>
              </a:lnSpc>
            </a:pPr>
            <a:r>
              <a:rPr lang="en-US" sz="2000" dirty="0">
                <a:latin typeface="+mn-lt"/>
              </a:rPr>
              <a:t>Open to all U.S. citizen undergraduates, in good academic standing </a:t>
            </a:r>
          </a:p>
          <a:p>
            <a:pPr>
              <a:lnSpc>
                <a:spcPct val="100000"/>
              </a:lnSpc>
            </a:pPr>
            <a:r>
              <a:rPr lang="en-US" sz="2000" dirty="0">
                <a:latin typeface="+mn-lt"/>
              </a:rPr>
              <a:t>Students </a:t>
            </a:r>
            <a:r>
              <a:rPr lang="en-US" sz="2000" b="1" dirty="0">
                <a:latin typeface="+mn-lt"/>
              </a:rPr>
              <a:t>must be Pell Grant eligible </a:t>
            </a:r>
          </a:p>
          <a:p>
            <a:pPr>
              <a:lnSpc>
                <a:spcPct val="100000"/>
              </a:lnSpc>
            </a:pPr>
            <a:r>
              <a:rPr lang="en-US" sz="2000" dirty="0">
                <a:latin typeface="+mn-lt"/>
              </a:rPr>
              <a:t>Aims to encourage students to choose </a:t>
            </a:r>
            <a:r>
              <a:rPr lang="en-US" sz="2000" b="1" dirty="0">
                <a:latin typeface="+mn-lt"/>
              </a:rPr>
              <a:t>non-traditional study destinations</a:t>
            </a:r>
            <a:endParaRPr lang="en-US" sz="2000" dirty="0">
              <a:latin typeface="+mn-lt"/>
            </a:endParaRPr>
          </a:p>
          <a:p>
            <a:pPr>
              <a:lnSpc>
                <a:spcPct val="100000"/>
              </a:lnSpc>
            </a:pPr>
            <a:r>
              <a:rPr lang="en-US" sz="2000" dirty="0">
                <a:latin typeface="+mn-lt"/>
              </a:rPr>
              <a:t>Priority given to non-English speaking locations</a:t>
            </a:r>
          </a:p>
          <a:p>
            <a:pPr>
              <a:lnSpc>
                <a:spcPct val="100000"/>
              </a:lnSpc>
            </a:pPr>
            <a:r>
              <a:rPr lang="en-US" sz="2000" dirty="0">
                <a:latin typeface="+mn-lt"/>
              </a:rPr>
              <a:t>Priority given to Community College students</a:t>
            </a:r>
          </a:p>
          <a:p>
            <a:pPr>
              <a:lnSpc>
                <a:spcPct val="100000"/>
              </a:lnSpc>
            </a:pPr>
            <a:r>
              <a:rPr lang="en-US" sz="2000" dirty="0">
                <a:latin typeface="+mn-lt"/>
              </a:rPr>
              <a:t>Program must spend at least two weeks in one country (for Community college students), four weeks in one country for 4 year schools</a:t>
            </a:r>
          </a:p>
          <a:p>
            <a:pPr>
              <a:lnSpc>
                <a:spcPct val="100000"/>
              </a:lnSpc>
            </a:pPr>
            <a:r>
              <a:rPr lang="en-US" sz="2000" dirty="0">
                <a:latin typeface="+mn-lt"/>
              </a:rPr>
              <a:t>More than </a:t>
            </a:r>
            <a:r>
              <a:rPr lang="en-US" sz="2000" b="1" dirty="0">
                <a:latin typeface="+mn-lt"/>
              </a:rPr>
              <a:t>2,300 scholarships </a:t>
            </a:r>
            <a:r>
              <a:rPr lang="en-US" sz="2000" dirty="0">
                <a:latin typeface="+mn-lt"/>
              </a:rPr>
              <a:t>awarded each year</a:t>
            </a:r>
          </a:p>
          <a:p>
            <a:pPr>
              <a:lnSpc>
                <a:spcPct val="100000"/>
              </a:lnSpc>
            </a:pPr>
            <a:endParaRPr lang="en-US" sz="1800" dirty="0">
              <a:latin typeface="+mn-lt"/>
            </a:endParaRPr>
          </a:p>
          <a:p>
            <a:pPr>
              <a:lnSpc>
                <a:spcPct val="100000"/>
              </a:lnSpc>
            </a:pPr>
            <a:endParaRPr lang="en-US" sz="1800" dirty="0">
              <a:latin typeface="+mn-lt"/>
            </a:endParaRPr>
          </a:p>
          <a:p>
            <a:pPr marL="0" indent="0">
              <a:lnSpc>
                <a:spcPct val="100000"/>
              </a:lnSpc>
              <a:buNone/>
            </a:pPr>
            <a:endParaRPr lang="en-US" sz="1800" dirty="0">
              <a:latin typeface="+mn-lt"/>
            </a:endParaRPr>
          </a:p>
        </p:txBody>
      </p:sp>
    </p:spTree>
    <p:extLst>
      <p:ext uri="{BB962C8B-B14F-4D97-AF65-F5344CB8AC3E}">
        <p14:creationId xmlns:p14="http://schemas.microsoft.com/office/powerpoint/2010/main" val="418124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98687"/>
            <a:ext cx="8335214" cy="1143000"/>
          </a:xfrm>
        </p:spPr>
        <p:txBody>
          <a:bodyPr>
            <a:normAutofit/>
          </a:bodyPr>
          <a:lstStyle/>
          <a:p>
            <a:r>
              <a:rPr lang="en-US" dirty="0"/>
              <a:t>Gilman Scholarship </a:t>
            </a:r>
          </a:p>
        </p:txBody>
      </p:sp>
      <p:sp>
        <p:nvSpPr>
          <p:cNvPr id="3" name="Content Placeholder 2"/>
          <p:cNvSpPr>
            <a:spLocks noGrp="1"/>
          </p:cNvSpPr>
          <p:nvPr>
            <p:ph idx="1"/>
          </p:nvPr>
        </p:nvSpPr>
        <p:spPr>
          <a:xfrm>
            <a:off x="573203" y="1159799"/>
            <a:ext cx="7929347" cy="4486089"/>
          </a:xfrm>
        </p:spPr>
        <p:txBody>
          <a:bodyPr>
            <a:noAutofit/>
          </a:bodyPr>
          <a:lstStyle/>
          <a:p>
            <a:pPr>
              <a:lnSpc>
                <a:spcPct val="100000"/>
              </a:lnSpc>
            </a:pPr>
            <a:r>
              <a:rPr lang="en-US" sz="2400" dirty="0">
                <a:latin typeface="+mn-lt"/>
              </a:rPr>
              <a:t>Up to $5,000 for a semester/year and up to $3,000 for summer programs</a:t>
            </a:r>
          </a:p>
          <a:p>
            <a:pPr lvl="1"/>
            <a:r>
              <a:rPr lang="en-US" sz="2000" dirty="0">
                <a:latin typeface="+mn-lt"/>
              </a:rPr>
              <a:t>Spring deadline is the </a:t>
            </a:r>
            <a:r>
              <a:rPr lang="en-US" sz="2000" b="1" dirty="0">
                <a:latin typeface="+mn-lt"/>
              </a:rPr>
              <a:t>first Tuesday in October </a:t>
            </a:r>
            <a:r>
              <a:rPr lang="en-US" sz="1600" dirty="0">
                <a:latin typeface="+mn-lt"/>
              </a:rPr>
              <a:t>(Award notification in late Nov)</a:t>
            </a:r>
            <a:endParaRPr lang="en-US" sz="2000" b="1" dirty="0">
              <a:latin typeface="+mn-lt"/>
            </a:endParaRPr>
          </a:p>
          <a:p>
            <a:pPr lvl="1"/>
            <a:r>
              <a:rPr lang="en-US" sz="2000" dirty="0">
                <a:latin typeface="+mn-lt"/>
              </a:rPr>
              <a:t>Summer  deadline is </a:t>
            </a:r>
            <a:r>
              <a:rPr lang="en-US" sz="2000" b="1" dirty="0">
                <a:latin typeface="+mn-lt"/>
              </a:rPr>
              <a:t>first Tuesday in March </a:t>
            </a:r>
            <a:r>
              <a:rPr lang="en-US" sz="1600" dirty="0">
                <a:latin typeface="+mn-lt"/>
              </a:rPr>
              <a:t>(Award notification in late April)</a:t>
            </a:r>
          </a:p>
          <a:p>
            <a:pPr lvl="1"/>
            <a:r>
              <a:rPr lang="en-US" sz="2000" dirty="0">
                <a:latin typeface="+mn-lt"/>
              </a:rPr>
              <a:t>Fall deadline is the </a:t>
            </a:r>
            <a:r>
              <a:rPr lang="en-US" sz="2000" b="1" dirty="0">
                <a:latin typeface="+mn-lt"/>
              </a:rPr>
              <a:t>first Tuesday March </a:t>
            </a:r>
            <a:r>
              <a:rPr lang="en-US" sz="1600" dirty="0">
                <a:latin typeface="+mn-lt"/>
              </a:rPr>
              <a:t>(Award notification in late April)</a:t>
            </a:r>
          </a:p>
          <a:p>
            <a:pPr>
              <a:lnSpc>
                <a:spcPct val="100000"/>
              </a:lnSpc>
            </a:pPr>
            <a:r>
              <a:rPr lang="en-US" sz="2400" b="1" dirty="0">
                <a:latin typeface="+mn-lt"/>
                <a:hlinkClick r:id="rId3"/>
              </a:rPr>
              <a:t>www.iie.org/Programs/Gilman-Scholarship-Program</a:t>
            </a:r>
            <a:endParaRPr lang="en-US" sz="2400" b="1" dirty="0">
              <a:latin typeface="+mn-lt"/>
            </a:endParaRPr>
          </a:p>
          <a:p>
            <a:endParaRPr lang="en-US" sz="1800" dirty="0">
              <a:latin typeface="+mn-lt"/>
            </a:endParaRPr>
          </a:p>
        </p:txBody>
      </p:sp>
    </p:spTree>
    <p:extLst>
      <p:ext uri="{BB962C8B-B14F-4D97-AF65-F5344CB8AC3E}">
        <p14:creationId xmlns:p14="http://schemas.microsoft.com/office/powerpoint/2010/main" val="584399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eaVert" wrap="square" lIns="91440" tIns="45720" rIns="91440" bIns="45720" numCol="1" anchor="ctr" anchorCtr="0" compatLnSpc="1">
        <a:prstTxWarp prst="textNoShape">
          <a:avLst/>
        </a:prstTxWarp>
      </a:bodyPr>
      <a:lstStyle>
        <a:defPPr>
          <a:defRPr dirty="0" smtClean="0">
            <a:solidFill>
              <a:srgbClr val="426CA3"/>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2470</TotalTime>
  <Words>1575</Words>
  <Application>Microsoft Office PowerPoint</Application>
  <PresentationFormat>On-screen Show (4:3)</PresentationFormat>
  <Paragraphs>167</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Calibri</vt:lpstr>
      <vt:lpstr>Wingdings</vt:lpstr>
      <vt:lpstr>Office Theme</vt:lpstr>
      <vt:lpstr>PowerPoint Presentation</vt:lpstr>
      <vt:lpstr>PowerPoint Presentation</vt:lpstr>
      <vt:lpstr>Know your finances.</vt:lpstr>
      <vt:lpstr>Know your finances.</vt:lpstr>
      <vt:lpstr>Scholarships = Time well spent.</vt:lpstr>
      <vt:lpstr>Apply for EVERY scholarship you can</vt:lpstr>
      <vt:lpstr>PowerPoint Presentation</vt:lpstr>
      <vt:lpstr>Gilman Scholarship </vt:lpstr>
      <vt:lpstr>Gilman Scholarship </vt:lpstr>
      <vt:lpstr>FEA Scholarship</vt:lpstr>
      <vt:lpstr>Community Scholarships</vt:lpstr>
      <vt:lpstr>Just do it!</vt:lpstr>
      <vt:lpstr>Writing Tips for success</vt:lpstr>
      <vt:lpstr>PowerPoint Presentation</vt:lpstr>
      <vt:lpstr>Look at your habits…</vt:lpstr>
      <vt:lpstr>Roll up your sleeves &amp; get creative</vt:lpstr>
      <vt:lpstr>Use your (social) network. </vt:lpstr>
      <vt:lpstr>Letter writing campaigns: Get a pen &amp; some paper…</vt:lpstr>
      <vt:lpstr>Angelica: Baking her way to Barcelona</vt:lpstr>
      <vt:lpstr>Christina: $1500 2-day yard sale</vt:lpstr>
      <vt:lpstr>Hallie: A Fundraising Success Story</vt:lpstr>
      <vt:lpstr>Advice for managing your money while abroad</vt:lpstr>
    </vt:vector>
  </TitlesOfParts>
  <Company>AIFS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AIFS User</dc:creator>
  <cp:lastModifiedBy>Desktop Services</cp:lastModifiedBy>
  <cp:revision>147</cp:revision>
  <cp:lastPrinted>2013-08-01T19:40:11Z</cp:lastPrinted>
  <dcterms:created xsi:type="dcterms:W3CDTF">2013-08-01T13:30:29Z</dcterms:created>
  <dcterms:modified xsi:type="dcterms:W3CDTF">2018-10-19T16:24:11Z</dcterms:modified>
</cp:coreProperties>
</file>