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6" r:id="rId11"/>
    <p:sldId id="269" r:id="rId12"/>
    <p:sldId id="271" r:id="rId13"/>
    <p:sldId id="268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80" r:id="rId22"/>
    <p:sldId id="281" r:id="rId23"/>
    <p:sldId id="279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10021-0AE2-4577-AC7E-0DEF7F52BFFC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7D2F0-DCE4-4E81-83AC-703F48F07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4008706" y="8899329"/>
            <a:ext cx="3066731" cy="468471"/>
          </a:xfrm>
          <a:prstGeom prst="rect">
            <a:avLst/>
          </a:prstGeom>
          <a:noFill/>
          <a:ln>
            <a:noFill/>
          </a:ln>
        </p:spPr>
        <p:txBody>
          <a:bodyPr lIns="93943" tIns="46959" rIns="93943" bIns="46959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8</a:t>
            </a:fld>
            <a:endParaRPr lang="en-GB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703263"/>
            <a:ext cx="6245225" cy="3513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07709" y="4450477"/>
            <a:ext cx="5661659" cy="4216241"/>
          </a:xfrm>
          <a:prstGeom prst="rect">
            <a:avLst/>
          </a:prstGeom>
          <a:noFill/>
          <a:ln>
            <a:noFill/>
          </a:ln>
        </p:spPr>
        <p:txBody>
          <a:bodyPr lIns="93943" tIns="46959" rIns="93943" bIns="46959" anchor="t" anchorCtr="0">
            <a:noAutofit/>
          </a:bodyPr>
          <a:lstStyle/>
          <a:p>
            <a:pPr>
              <a:buSzPct val="25000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situated in Bloomsbury, which is home to several universities, colleges and academics in general. It’s studious, calm and pleasant. It’s also in a fantastic location; British Museum two minute walk, British Library ten minute walk, China town a ten minute walk, Oxford Street ten minute walk, Covent Garden ten minute walk, Kings Cross (gateway to England and Europe) fifteen minute walk. </a:t>
            </a:r>
          </a:p>
          <a:p>
            <a:pPr>
              <a:buSzPct val="25000"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also opposite the University of London Union (Student Central) where you’ll have some of your classes and access to clubs and societies. </a:t>
            </a:r>
          </a:p>
        </p:txBody>
      </p:sp>
    </p:spTree>
    <p:extLst>
      <p:ext uri="{BB962C8B-B14F-4D97-AF65-F5344CB8AC3E}">
        <p14:creationId xmlns:p14="http://schemas.microsoft.com/office/powerpoint/2010/main" val="29981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37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1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6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5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0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uk/url?sa=i&amp;rct=j&amp;q=&amp;esrc=s&amp;source=images&amp;cd=&amp;cad=rja&amp;uact=8&amp;ved=0ahUKEwiuy_i0n77MAhXKD8AKHb47BCMQjRwIBw&amp;url=https://www.pinterest.com/guy2ra/rooftops/&amp;bvm=bv.121070826,d.ZGg&amp;psig=AFQjCNFxTCAoGILtjjUnfkgu7UZy3EYFgg&amp;ust=14623765621734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tudyabroad.fullcoll.edu/apply/form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ccieworld.org/" TargetMode="External"/><Relationship Id="rId7" Type="http://schemas.openxmlformats.org/officeDocument/2006/relationships/hyperlink" Target="http://www.internationalscholarships.com/" TargetMode="External"/><Relationship Id="rId2" Type="http://schemas.openxmlformats.org/officeDocument/2006/relationships/hyperlink" Target="http://www.gilmanscholarshi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entscholarships.org/" TargetMode="External"/><Relationship Id="rId5" Type="http://schemas.openxmlformats.org/officeDocument/2006/relationships/hyperlink" Target="http://www.studyabroadfunding.org/" TargetMode="External"/><Relationship Id="rId4" Type="http://schemas.openxmlformats.org/officeDocument/2006/relationships/hyperlink" Target="http://www.studyabroad.com/study-abroad-scholarship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fundm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tudyabroad.fullcoll.edu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diaz@fullcoll.edu" TargetMode="External"/><Relationship Id="rId4" Type="http://schemas.openxmlformats.org/officeDocument/2006/relationships/hyperlink" Target="mailto:deisner@fullcoll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abroad.ucmerced.edu/study-abroad-statist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docid=AH7bZn-GK0aO2M&amp;tbnid=xLVfbUNZy1oS2M:&amp;ved=0CAUQjRw&amp;url=http://minterdial.com/2007/04/travel-ah-the-pleasures-really/airfrance-logo/&amp;ei=kCPXUvjxGaKTyQGw0IHADg&amp;bvm=bv.59568121,d.aWc&amp;psig=AFQjCNHZF8Ujg33b0YwUlfmZQdqeUhpkNw&amp;ust=1389917434043396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alazzocastri.com/wp-content/uploads/2015/07/vivi-firenz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177" y="932016"/>
            <a:ext cx="7212981" cy="2506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Study Abroad in </a:t>
            </a:r>
            <a:r>
              <a:rPr lang="en-US" dirty="0">
                <a:latin typeface="Script MT Bold" panose="03040602040607080904" pitchFamily="66" charset="0"/>
              </a:rPr>
              <a:t>Florence, Italy</a:t>
            </a:r>
            <a:endParaRPr lang="en-US" sz="6000" dirty="0">
              <a:latin typeface="Script MT Bold" panose="030406020406070809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Spring Semester 2018 		               February 23 - May 19, 2018 </a:t>
            </a:r>
          </a:p>
          <a:p>
            <a:pPr algn="just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NOCCCD                                      Fullerton college &amp; Cypress College</a:t>
            </a:r>
          </a:p>
        </p:txBody>
      </p:sp>
    </p:spTree>
    <p:extLst>
      <p:ext uri="{BB962C8B-B14F-4D97-AF65-F5344CB8AC3E}">
        <p14:creationId xmlns:p14="http://schemas.microsoft.com/office/powerpoint/2010/main" val="3910583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https://s-media-cache-ak0.pinimg.com/236x/11/c8/28/11c828de83419b388562466fb859d30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r="-2" b="8081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1400" b="1" u="sng" dirty="0"/>
              <a:t>Student Apartments</a:t>
            </a:r>
            <a:endParaRPr lang="en-US" sz="1400" u="sng" dirty="0"/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Located in the historical center of Florence (30 minutes walking distance or less)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Typically 4-6 students in each apartment in double rooms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Equipped kitchens, living area, full bath, Wi-Fi, washing machines                                      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No meals are included</a:t>
            </a:r>
          </a:p>
          <a:p>
            <a:pPr>
              <a:lnSpc>
                <a:spcPct val="70000"/>
              </a:lnSpc>
            </a:pPr>
            <a:r>
              <a:rPr lang="en-US" sz="1400" b="1" u="sng" dirty="0"/>
              <a:t>Homestay with a local family</a:t>
            </a:r>
            <a:endParaRPr lang="en-US" sz="1400" u="sng" dirty="0"/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Located within a 30 minutes walking distance or less                       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Two in each apartment in double rooms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Wi-Fi provided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Includes breakfast daily and 5 dinners per week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Supplemental fee $795</a:t>
            </a:r>
          </a:p>
        </p:txBody>
      </p:sp>
    </p:spTree>
    <p:extLst>
      <p:ext uri="{BB962C8B-B14F-4D97-AF65-F5344CB8AC3E}">
        <p14:creationId xmlns:p14="http://schemas.microsoft.com/office/powerpoint/2010/main" val="122306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The Colosse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 r="3" b="1301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extLst/>
        </p:spPr>
      </p:pic>
      <p:pic>
        <p:nvPicPr>
          <p:cNvPr id="1030" name="Picture 6" descr="http://3.bp.blogspot.com/-onepuxhwEyo/TxY20aGThGI/AAAAAAAACQc/z_FcybjgBLk/s640/DSCN62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0" r="3" b="3"/>
          <a:stretch/>
        </p:blipFill>
        <p:spPr bwMode="auto">
          <a:xfrm rot="21600000">
            <a:off x="633999" y="3218101"/>
            <a:ext cx="4020296" cy="2476136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3 day, 2 night excursion to </a:t>
            </a:r>
            <a:r>
              <a:rPr lang="en-US" b="1" dirty="0"/>
              <a:t>Rome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4679" y="2489200"/>
            <a:ext cx="6405063" cy="33798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Included: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days/2 nights 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 &amp; accommodations in tourist class hotel &amp; breakfast daily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Entrances to the Colosseum &amp; Roman Forum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Guided tour of the Vatican Museums &amp; the Sistine Chapel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Metro tickets and one group dinner</a:t>
            </a:r>
          </a:p>
        </p:txBody>
      </p:sp>
    </p:spTree>
    <p:extLst>
      <p:ext uri="{BB962C8B-B14F-4D97-AF65-F5344CB8AC3E}">
        <p14:creationId xmlns:p14="http://schemas.microsoft.com/office/powerpoint/2010/main" val="70445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C:\Users\Public\SPRING 2011\SPRING 2011 PICTURES\DSC023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r="3" b="14503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1" name="Picture 6" descr="F:\GED PICS\ITALY\ITALY SPRING 07\IMG_12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013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/>
              <a:t>Cultural Activities &amp; Excursions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Included in the program fee:</a:t>
            </a:r>
            <a:endParaRPr lang="en-US" dirty="0"/>
          </a:p>
          <a:p>
            <a:r>
              <a:rPr lang="en-US" dirty="0"/>
              <a:t>Entrances and guided tours of the Uffizi Gallery, San Marco, the Duomo complex, Accademia Gallery, </a:t>
            </a:r>
            <a:r>
              <a:rPr lang="en-US" dirty="0" err="1"/>
              <a:t>Pitti</a:t>
            </a:r>
            <a:r>
              <a:rPr lang="en-US" dirty="0"/>
              <a:t> Palace</a:t>
            </a:r>
          </a:p>
          <a:p>
            <a:r>
              <a:rPr lang="en-US" dirty="0"/>
              <a:t>Wine tasting lectures &amp; Italian cooking classes</a:t>
            </a:r>
          </a:p>
          <a:p>
            <a:r>
              <a:rPr lang="en-US" dirty="0"/>
              <a:t>An evening ballet performance </a:t>
            </a:r>
          </a:p>
          <a:p>
            <a:r>
              <a:rPr lang="en-US" dirty="0"/>
              <a:t>Entrances to a soccer match</a:t>
            </a:r>
          </a:p>
          <a:p>
            <a:r>
              <a:rPr lang="en-US" dirty="0"/>
              <a:t>Themed walking tours &amp; film nights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3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http://www.italianvisits.com/images/tuscany-im/san_gimignano-im/san_gimignano-panoram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901" y="670332"/>
            <a:ext cx="5392429" cy="35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Vaizdas:Leaning Tower-&lt;strong&gt;Pisa&lt;/strong&gt;.jpg – Vikipedij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530" y="640080"/>
            <a:ext cx="4803648" cy="3602736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65000"/>
              </a:lnSpc>
            </a:pPr>
            <a: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Day excursions  to </a:t>
            </a:r>
            <a:r>
              <a:rPr 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Siena </a:t>
            </a:r>
            <a: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to </a:t>
            </a:r>
            <a:r>
              <a:rPr lang="en-US" sz="4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Pisa</a:t>
            </a:r>
          </a:p>
        </p:txBody>
      </p:sp>
    </p:spTree>
    <p:extLst>
      <p:ext uri="{BB962C8B-B14F-4D97-AF65-F5344CB8AC3E}">
        <p14:creationId xmlns:p14="http://schemas.microsoft.com/office/powerpoint/2010/main" val="281608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1" name="Rectangle 51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38" name="Straight Connector 513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fiumicino.roma.latium.italy.clickz.it/user_images/31034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600000">
            <a:off x="643192" y="1219496"/>
            <a:ext cx="5451627" cy="4098967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Round trip flights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Included in the program fee, round trip airfare </a:t>
            </a:r>
            <a:r>
              <a:rPr lang="en-US" dirty="0"/>
              <a:t>from LAX to Florence (FLR) including </a:t>
            </a:r>
            <a:r>
              <a:rPr lang="en-US" b="1" dirty="0"/>
              <a:t>airport pick-up </a:t>
            </a:r>
            <a:r>
              <a:rPr lang="en-US" dirty="0"/>
              <a:t>and</a:t>
            </a:r>
            <a:r>
              <a:rPr lang="en-US" b="1" dirty="0"/>
              <a:t> return</a:t>
            </a:r>
          </a:p>
          <a:p>
            <a:pPr marL="0" indent="0">
              <a:buNone/>
            </a:pPr>
            <a:r>
              <a:rPr lang="en-US" dirty="0"/>
              <a:t>$645* airline imposed taxes, fees and fuel surcharges will be bill separately</a:t>
            </a:r>
          </a:p>
          <a:p>
            <a:pPr marL="0" indent="0">
              <a:buNone/>
            </a:pPr>
            <a:r>
              <a:rPr lang="en-US" dirty="0"/>
              <a:t>*subject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83044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Program fee &amp; summary of what is  included…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758685" cy="5646208"/>
          </a:xfrm>
        </p:spPr>
        <p:txBody>
          <a:bodyPr numCol="2" anchor="ctr">
            <a:normAutofit/>
          </a:bodyPr>
          <a:lstStyle/>
          <a:p>
            <a:r>
              <a:rPr lang="en-US" sz="2000" b="1" dirty="0"/>
              <a:t>$8055 </a:t>
            </a:r>
            <a:r>
              <a:rPr lang="en-US" sz="2000" dirty="0"/>
              <a:t>(30-34 students), $</a:t>
            </a:r>
            <a:r>
              <a:rPr lang="en-US" dirty="0"/>
              <a:t>79</a:t>
            </a:r>
            <a:r>
              <a:rPr lang="en-US" sz="2000" dirty="0"/>
              <a:t>45 (35-39 students), $</a:t>
            </a:r>
            <a:r>
              <a:rPr lang="en-US" dirty="0"/>
              <a:t>7845</a:t>
            </a:r>
            <a:r>
              <a:rPr lang="en-US" sz="2000" dirty="0"/>
              <a:t> (40-44 students), $</a:t>
            </a:r>
            <a:r>
              <a:rPr lang="en-US" dirty="0"/>
              <a:t>7745</a:t>
            </a:r>
            <a:r>
              <a:rPr lang="en-US" sz="2000" dirty="0"/>
              <a:t> (45 or more students)</a:t>
            </a:r>
          </a:p>
          <a:p>
            <a:r>
              <a:rPr lang="en-US" sz="2000" dirty="0"/>
              <a:t>Round-trip airfare from LA to Florence including airport transfers; *excluding taxes &amp; surcharges</a:t>
            </a:r>
          </a:p>
          <a:p>
            <a:r>
              <a:rPr lang="en-US" sz="2000" dirty="0"/>
              <a:t>Student Apartments or Homestays* </a:t>
            </a:r>
            <a:r>
              <a:rPr lang="en-US" sz="1600" dirty="0"/>
              <a:t>(*additional fee)</a:t>
            </a:r>
            <a:r>
              <a:rPr lang="en-US" sz="2000" dirty="0"/>
              <a:t> </a:t>
            </a:r>
          </a:p>
          <a:p>
            <a:r>
              <a:rPr lang="en-US" sz="2000" dirty="0"/>
              <a:t>AIFS Student Center &amp; Staff services including 24/7 emergency contact </a:t>
            </a:r>
          </a:p>
          <a:p>
            <a:r>
              <a:rPr lang="en-US" sz="2000" dirty="0"/>
              <a:t>3 day/2 night excursion </a:t>
            </a:r>
            <a:r>
              <a:rPr lang="en-US" dirty="0"/>
              <a:t>to </a:t>
            </a:r>
            <a:r>
              <a:rPr lang="en-US" sz="2000" dirty="0"/>
              <a:t>Rome and two one-day excursion to Siena &amp; Pisa</a:t>
            </a:r>
          </a:p>
          <a:p>
            <a:r>
              <a:rPr lang="en-US" sz="2000" dirty="0"/>
              <a:t>Orientation program &amp; activities, Guided tour of Florence</a:t>
            </a:r>
          </a:p>
          <a:p>
            <a:r>
              <a:rPr lang="en-US" sz="2000" dirty="0"/>
              <a:t>Activities in </a:t>
            </a:r>
            <a:r>
              <a:rPr lang="en-US" dirty="0"/>
              <a:t>Florence</a:t>
            </a:r>
            <a:r>
              <a:rPr lang="en-US" sz="2000" dirty="0"/>
              <a:t> including visits to museums, monuments, wine tasting and cooking class, walking tours, ballet and a sporting event</a:t>
            </a:r>
          </a:p>
          <a:p>
            <a:r>
              <a:rPr lang="en-US" sz="2000" dirty="0"/>
              <a:t>Medical and Fee refund insurance</a:t>
            </a:r>
          </a:p>
          <a:p>
            <a:r>
              <a:rPr lang="en-US" sz="2000" dirty="0"/>
              <a:t>Application fee</a:t>
            </a:r>
          </a:p>
          <a:p>
            <a:r>
              <a:rPr lang="en-US" sz="2000" dirty="0"/>
              <a:t>Pre departure services and orientation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26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776" y="0"/>
            <a:ext cx="5984081" cy="1746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Expenses not included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776" y="2055043"/>
            <a:ext cx="9973560" cy="42986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Community College tuition fees (BOG Fee Waiver applicable)</a:t>
            </a:r>
          </a:p>
          <a:p>
            <a:r>
              <a:rPr lang="en-US" sz="2400" dirty="0"/>
              <a:t>Textbooks</a:t>
            </a:r>
          </a:p>
          <a:p>
            <a:r>
              <a:rPr lang="en-US" sz="2400" dirty="0"/>
              <a:t>Personal expenses including passport fees and personal travel, laundry</a:t>
            </a:r>
          </a:p>
          <a:p>
            <a:r>
              <a:rPr lang="en-US" sz="2400" dirty="0"/>
              <a:t>Mandatory additional government and airline imposed departure taxes, fees and fuel charges of $645 (*subject to change)</a:t>
            </a:r>
          </a:p>
          <a:p>
            <a:r>
              <a:rPr lang="en-US" sz="2400" dirty="0"/>
              <a:t>$250 refundable damage deposit</a:t>
            </a:r>
          </a:p>
          <a:p>
            <a:r>
              <a:rPr lang="en-US" sz="2400" dirty="0"/>
              <a:t>Meals (Homestays include breakfast daily)</a:t>
            </a:r>
          </a:p>
          <a:p>
            <a:r>
              <a:rPr lang="en-US" sz="2400" dirty="0"/>
              <a:t>Optional Excursions to Venice and Sorrento &amp; Pompeii</a:t>
            </a:r>
          </a:p>
          <a:p>
            <a:r>
              <a:rPr lang="en-US" sz="2400" dirty="0"/>
              <a:t>Optional Meal plan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[L1040432.JPG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" r="3" b="16470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6" name="Picture 4" descr="Trattoria Palle D'O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88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dirty="0"/>
              <a:t>Optional </a:t>
            </a:r>
            <a:r>
              <a:rPr lang="en-US" b="1" dirty="0"/>
              <a:t>Meal Plan </a:t>
            </a:r>
            <a:r>
              <a:rPr lang="en-US" dirty="0"/>
              <a:t>$475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679" y="2516956"/>
            <a:ext cx="6405063" cy="33521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30 vouchers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Valid for lunch or dinner in local trattorias and ristorantes, usually including 2 courses plus drink and dessert</a:t>
            </a:r>
          </a:p>
        </p:txBody>
      </p:sp>
    </p:spTree>
    <p:extLst>
      <p:ext uri="{BB962C8B-B14F-4D97-AF65-F5344CB8AC3E}">
        <p14:creationId xmlns:p14="http://schemas.microsoft.com/office/powerpoint/2010/main" val="66423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/>
          <a:srcRect l="2499" r="1" b="1"/>
          <a:stretch/>
        </p:blipFill>
        <p:spPr bwMode="auto">
          <a:xfrm>
            <a:off x="4742017" y="640080"/>
            <a:ext cx="6798082" cy="5577840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3 day, 2 night excursion to </a:t>
            </a:r>
            <a:r>
              <a:rPr lang="en-US" sz="3600" b="1" dirty="0">
                <a:solidFill>
                  <a:srgbClr val="FFFFFF"/>
                </a:solidFill>
              </a:rPr>
              <a:t>Venice  $575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2371" y="2653800"/>
            <a:ext cx="3084844" cy="36657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Included: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3 days/2 nights 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Transportation by train &amp; accommodations in tourist class hotel &amp; breakfast daily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Guided walking tour of Venice including St. Mark’s Square and the Bridge of Sighs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Combined entrance ticket to the Doge’s Palace, </a:t>
            </a:r>
            <a:r>
              <a:rPr lang="en-US" sz="1500" dirty="0" err="1">
                <a:solidFill>
                  <a:srgbClr val="FFFFFF"/>
                </a:solidFill>
              </a:rPr>
              <a:t>Correr</a:t>
            </a:r>
            <a:r>
              <a:rPr lang="en-US" sz="1500" dirty="0">
                <a:solidFill>
                  <a:srgbClr val="FFFFFF"/>
                </a:solidFill>
              </a:rPr>
              <a:t> Museum, Venice National Archeological museum, </a:t>
            </a:r>
            <a:r>
              <a:rPr lang="en-US" sz="1500" dirty="0" err="1">
                <a:solidFill>
                  <a:srgbClr val="FFFFFF"/>
                </a:solidFill>
              </a:rPr>
              <a:t>Marciana</a:t>
            </a:r>
            <a:r>
              <a:rPr lang="en-US" sz="1500" dirty="0">
                <a:solidFill>
                  <a:srgbClr val="FFFFFF"/>
                </a:solidFill>
              </a:rPr>
              <a:t> National Library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 err="1">
                <a:solidFill>
                  <a:srgbClr val="FFFFFF"/>
                </a:solidFill>
              </a:rPr>
              <a:t>Vaporetto</a:t>
            </a:r>
            <a:r>
              <a:rPr lang="en-US" sz="1500" dirty="0">
                <a:solidFill>
                  <a:srgbClr val="FFFFFF"/>
                </a:solidFill>
              </a:rPr>
              <a:t> pass and one group meal</a:t>
            </a: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sz="1500" dirty="0">
                <a:solidFill>
                  <a:srgbClr val="FFFFFF"/>
                </a:solidFill>
              </a:rPr>
              <a:t>AIFS Tour Manager</a:t>
            </a:r>
          </a:p>
        </p:txBody>
      </p:sp>
    </p:spTree>
    <p:extLst>
      <p:ext uri="{BB962C8B-B14F-4D97-AF65-F5344CB8AC3E}">
        <p14:creationId xmlns:p14="http://schemas.microsoft.com/office/powerpoint/2010/main" val="163883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external image lego-&lt;strong&gt;pompeii&lt;/strong&gt;-banner.jpg"/>
          <p:cNvPicPr>
            <a:picLocks noChangeAspect="1"/>
          </p:cNvPicPr>
          <p:nvPr/>
        </p:nvPicPr>
        <p:blipFill rotWithShape="1">
          <a:blip r:embed="rId2"/>
          <a:srcRect l="15670" r="6400" b="4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pic>
        <p:nvPicPr>
          <p:cNvPr id="5" name="Picture 4" descr="... - &lt;strong&gt;Sorrento&lt;/strong&gt; - Come e cosa visitare nella città del mare (&lt;strong&gt;Sorrento&lt;/strong&gt;"/>
          <p:cNvPicPr>
            <a:picLocks noChangeAspect="1"/>
          </p:cNvPicPr>
          <p:nvPr/>
        </p:nvPicPr>
        <p:blipFill rotWithShape="1">
          <a:blip r:embed="rId3"/>
          <a:srcRect t="1455" r="3" b="3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3 day, 3 night excursion to </a:t>
            </a:r>
            <a:r>
              <a:rPr lang="en-US" b="1" dirty="0"/>
              <a:t>Pompeii &amp; Sorrento  $495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4679" y="2198914"/>
            <a:ext cx="640506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Included: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days/3 nights 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 by train &amp; bus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Accommodations in tourist class hotel &amp; breakfast daily and one group dinner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Guided walking tour of Pompeii and visit to Mount Vesuvius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 excursion to Capri with island bus day travel pass for island exploration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AIFS Tour Manager</a:t>
            </a:r>
          </a:p>
        </p:txBody>
      </p:sp>
    </p:spTree>
    <p:extLst>
      <p:ext uri="{BB962C8B-B14F-4D97-AF65-F5344CB8AC3E}">
        <p14:creationId xmlns:p14="http://schemas.microsoft.com/office/powerpoint/2010/main" val="150715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12" y="759187"/>
            <a:ext cx="10571998" cy="97045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Why study abroad?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18712" y="2041635"/>
            <a:ext cx="10051612" cy="4296104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Less than 10% of US college students study abroad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Shows college admissions and employers skills such as </a:t>
            </a:r>
            <a:r>
              <a:rPr lang="en-US" sz="2400" b="1" dirty="0"/>
              <a:t>global awareness</a:t>
            </a:r>
            <a:r>
              <a:rPr lang="en-US" sz="2400" dirty="0"/>
              <a:t>, </a:t>
            </a:r>
            <a:r>
              <a:rPr lang="en-US" sz="2400" b="1" dirty="0"/>
              <a:t>cultural awareness</a:t>
            </a:r>
            <a:r>
              <a:rPr lang="en-US" sz="2400" dirty="0"/>
              <a:t>, </a:t>
            </a:r>
            <a:r>
              <a:rPr lang="en-US" sz="2400" b="1" dirty="0"/>
              <a:t>diversity</a:t>
            </a:r>
            <a:r>
              <a:rPr lang="en-US" sz="2400" dirty="0"/>
              <a:t>, </a:t>
            </a:r>
            <a:r>
              <a:rPr lang="en-US" sz="2400" b="1" dirty="0"/>
              <a:t>problem solving</a:t>
            </a:r>
            <a:r>
              <a:rPr lang="en-US" sz="2400" dirty="0"/>
              <a:t>, </a:t>
            </a:r>
            <a:r>
              <a:rPr lang="en-US" sz="2400" b="1" dirty="0"/>
              <a:t>“thinking out of the box”</a:t>
            </a:r>
            <a:r>
              <a:rPr lang="en-US" sz="2400" dirty="0"/>
              <a:t>…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Personal skills you gain: </a:t>
            </a:r>
            <a:r>
              <a:rPr lang="en-US" sz="2400" b="1" dirty="0"/>
              <a:t>independence</a:t>
            </a:r>
            <a:r>
              <a:rPr lang="en-US" sz="2400" dirty="0"/>
              <a:t>, </a:t>
            </a:r>
            <a:r>
              <a:rPr lang="en-US" sz="2400" b="1" dirty="0"/>
              <a:t>creativity</a:t>
            </a:r>
            <a:r>
              <a:rPr lang="en-US" sz="2400" dirty="0"/>
              <a:t>,  </a:t>
            </a:r>
            <a:r>
              <a:rPr lang="en-US" sz="2400" b="1" dirty="0"/>
              <a:t>initiative</a:t>
            </a:r>
            <a:r>
              <a:rPr lang="en-US" sz="2400" dirty="0"/>
              <a:t>, </a:t>
            </a:r>
            <a:r>
              <a:rPr lang="en-US" sz="2400" b="1" dirty="0"/>
              <a:t>adaptability</a:t>
            </a:r>
            <a:r>
              <a:rPr lang="en-US" sz="2400" dirty="0"/>
              <a:t>, </a:t>
            </a:r>
            <a:r>
              <a:rPr lang="en-US" sz="2400" b="1" dirty="0"/>
              <a:t>a sense of humor</a:t>
            </a:r>
            <a:r>
              <a:rPr lang="en-US" sz="2400" dirty="0"/>
              <a:t>, </a:t>
            </a:r>
            <a:r>
              <a:rPr lang="en-US" sz="2400" b="1" dirty="0"/>
              <a:t>flexibility, values, patience</a:t>
            </a:r>
            <a:r>
              <a:rPr lang="en-US" sz="2400" dirty="0"/>
              <a:t>…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85% of students agree that studying abroad was </a:t>
            </a:r>
            <a:r>
              <a:rPr lang="en-US" sz="2400" b="1" dirty="0"/>
              <a:t>the most meaningful experience </a:t>
            </a:r>
            <a:r>
              <a:rPr lang="en-US" sz="2400" dirty="0"/>
              <a:t>of their undergraduate education.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dirty="0"/>
          </a:p>
        </p:txBody>
      </p:sp>
      <p:pic>
        <p:nvPicPr>
          <p:cNvPr id="5" name="Picture 2" descr="http://www.mlahanas.de/Greeks/Arts/Stamps/VitruvM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211">
            <a:off x="9479680" y="539258"/>
            <a:ext cx="1320858" cy="17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Eligibility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782320"/>
            <a:ext cx="6413663" cy="5469784"/>
          </a:xfrm>
        </p:spPr>
        <p:txBody>
          <a:bodyPr anchor="ctr">
            <a:normAutofit/>
          </a:bodyPr>
          <a:lstStyle/>
          <a:p>
            <a:r>
              <a:rPr lang="en-US" dirty="0"/>
              <a:t>Applicant must be 18 years or older.</a:t>
            </a:r>
          </a:p>
          <a:p>
            <a:r>
              <a:rPr lang="en-US" dirty="0"/>
              <a:t>Completion of at least </a:t>
            </a:r>
            <a:r>
              <a:rPr lang="en-US" b="1" dirty="0"/>
              <a:t>12 units</a:t>
            </a:r>
            <a:r>
              <a:rPr lang="en-US" dirty="0"/>
              <a:t> of degree applicable college credit</a:t>
            </a:r>
          </a:p>
          <a:p>
            <a:r>
              <a:rPr lang="en-US" b="1" dirty="0"/>
              <a:t>GPA of 2.5 </a:t>
            </a:r>
            <a:r>
              <a:rPr lang="en-US" dirty="0"/>
              <a:t>or higher</a:t>
            </a:r>
          </a:p>
          <a:p>
            <a:r>
              <a:rPr lang="en-US" dirty="0"/>
              <a:t>A grade of </a:t>
            </a:r>
            <a:r>
              <a:rPr lang="en-US" b="1" dirty="0"/>
              <a:t>C or better </a:t>
            </a:r>
            <a:r>
              <a:rPr lang="en-US" dirty="0"/>
              <a:t>in </a:t>
            </a:r>
            <a:r>
              <a:rPr lang="en-US" b="1" dirty="0"/>
              <a:t>English 100 </a:t>
            </a:r>
            <a:r>
              <a:rPr lang="en-US" dirty="0"/>
              <a:t>completed by the Spring 2017 semester.   </a:t>
            </a:r>
          </a:p>
        </p:txBody>
      </p:sp>
    </p:spTree>
    <p:extLst>
      <p:ext uri="{BB962C8B-B14F-4D97-AF65-F5344CB8AC3E}">
        <p14:creationId xmlns:p14="http://schemas.microsoft.com/office/powerpoint/2010/main" val="241687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842" y="607049"/>
            <a:ext cx="3872836" cy="970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Apply 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623219"/>
            <a:ext cx="6693408" cy="559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hlinkClick r:id="rId2"/>
              </a:rPr>
              <a:t>http://studyabroad.fullcoll.edu/apply/forms/</a:t>
            </a: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8549640" y="390671"/>
            <a:ext cx="2935224" cy="35844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DEADLINE to APPLY</a:t>
            </a:r>
          </a:p>
          <a:p>
            <a:pPr algn="ctr"/>
            <a:r>
              <a:rPr lang="en-US" sz="2000"/>
              <a:t>October 15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29" y="2228615"/>
            <a:ext cx="7785911" cy="4379575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20297951">
            <a:off x="5153911" y="2614383"/>
            <a:ext cx="889000" cy="633526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0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58" y="642594"/>
            <a:ext cx="5934550" cy="10825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Financial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2386584"/>
            <a:ext cx="9964132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Fullerton College Financial Aid Office </a:t>
            </a:r>
            <a:r>
              <a:rPr lang="en-US" sz="2400" dirty="0"/>
              <a:t>(For both Fullerton College &amp; Cypress College students)</a:t>
            </a:r>
          </a:p>
          <a:p>
            <a:r>
              <a:rPr lang="en-US" sz="2400" dirty="0"/>
              <a:t>Building 100, First Floor.  Tel. (714) 992-7091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GI Bill Information</a:t>
            </a:r>
          </a:p>
          <a:p>
            <a:r>
              <a:rPr lang="en-US" sz="2400" dirty="0"/>
              <a:t>The Veteran’s Resource Center, Room 518, Tel (714) 992-7102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3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32" y="286603"/>
            <a:ext cx="8893247" cy="145075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56701"/>
            <a:ext cx="10145374" cy="364924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Benjamin Gilman Scholarship </a:t>
            </a:r>
            <a:r>
              <a:rPr lang="en-US" sz="2400" dirty="0">
                <a:hlinkClick r:id="rId2"/>
              </a:rPr>
              <a:t>www.gilmanscholarship.org</a:t>
            </a:r>
            <a:r>
              <a:rPr lang="en-US" sz="2400" dirty="0"/>
              <a:t>  </a:t>
            </a:r>
            <a:r>
              <a:rPr lang="en-US" sz="1900" dirty="0"/>
              <a:t>*For Pell Grant eligible students</a:t>
            </a:r>
          </a:p>
          <a:p>
            <a:r>
              <a:rPr lang="en-US" sz="2400" dirty="0"/>
              <a:t>Fullerton College or Cypress College Foundation Scholarships </a:t>
            </a:r>
          </a:p>
          <a:p>
            <a:r>
              <a:rPr lang="en-US" sz="2400" dirty="0"/>
              <a:t>California Community Colleges for International Education </a:t>
            </a:r>
            <a:r>
              <a:rPr lang="en-US" sz="2400" dirty="0">
                <a:hlinkClick r:id="rId3"/>
              </a:rPr>
              <a:t>www.ccieworld.org</a:t>
            </a:r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  <a:hlinkClick r:id="rId4"/>
              </a:rPr>
              <a:t>www.studyabroad.com/study-abroad-scholarships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5"/>
              </a:rPr>
              <a:t>www.studyabroadfunding.org</a:t>
            </a:r>
            <a:endParaRPr lang="en-US" sz="2400" dirty="0"/>
          </a:p>
          <a:p>
            <a:r>
              <a:rPr lang="en-US" sz="2400" dirty="0">
                <a:hlinkClick r:id="rId6"/>
              </a:rPr>
              <a:t>www.studentscholarships.org</a:t>
            </a:r>
            <a:endParaRPr lang="en-US" sz="2400" dirty="0"/>
          </a:p>
          <a:p>
            <a:r>
              <a:rPr lang="en-US" sz="2400" dirty="0">
                <a:hlinkClick r:id="rId7"/>
              </a:rPr>
              <a:t>www.internationalscholarships.com</a:t>
            </a:r>
            <a:endParaRPr lang="en-US" sz="2400" dirty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IMPORTANT!! Most scholarship deadlines are generally in the early Fall!  APPLY </a:t>
            </a:r>
            <a:r>
              <a:rPr lang="en-US" b="1" dirty="0">
                <a:solidFill>
                  <a:srgbClr val="FF0000"/>
                </a:solidFill>
              </a:rPr>
              <a:t>SOON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Picture 6" descr="http://16749-presscdn-0-94.pagely.netdna-cdn.com/wp-content/uploads/2015/08/0328_FEA_Stamp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723">
            <a:off x="870807" y="255044"/>
            <a:ext cx="1284979" cy="2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5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Funding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en-US" dirty="0"/>
              <a:t>Back to basics ideas- side jobs, sales, garage sales, etc.</a:t>
            </a:r>
          </a:p>
          <a:p>
            <a:r>
              <a:rPr lang="en-US" dirty="0"/>
              <a:t>Lifestyle changes- cut down on expenses, gifts of money</a:t>
            </a:r>
          </a:p>
          <a:p>
            <a:r>
              <a:rPr lang="en-US" dirty="0"/>
              <a:t>Crowd funding- </a:t>
            </a:r>
            <a:r>
              <a:rPr lang="en-US" dirty="0">
                <a:hlinkClick r:id="rId2"/>
              </a:rPr>
              <a:t>www.gofundme.com</a:t>
            </a:r>
            <a:r>
              <a:rPr lang="en-US" dirty="0"/>
              <a:t>, etc.</a:t>
            </a:r>
          </a:p>
          <a:p>
            <a:r>
              <a:rPr lang="en-US" dirty="0"/>
              <a:t>Letter writing campaigns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roup photo, Flor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5" r="1313"/>
          <a:stretch/>
        </p:blipFill>
        <p:spPr bwMode="auto">
          <a:xfrm>
            <a:off x="8020570" y="1916318"/>
            <a:ext cx="3135109" cy="3471012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See the Fullerton College Study Abroad website </a:t>
            </a:r>
          </a:p>
          <a:p>
            <a:pPr marL="0" indent="0">
              <a:buNone/>
            </a:pPr>
            <a:r>
              <a:rPr lang="en-US">
                <a:hlinkClick r:id="rId3"/>
              </a:rPr>
              <a:t>http://studyabroad.fullcoll.edu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Or contact:</a:t>
            </a:r>
          </a:p>
          <a:p>
            <a:pPr marL="0" indent="0">
              <a:buNone/>
            </a:pPr>
            <a:r>
              <a:rPr lang="en-US"/>
              <a:t>Doug Eisner </a:t>
            </a:r>
            <a:r>
              <a:rPr lang="en-US">
                <a:hlinkClick r:id="rId4"/>
              </a:rPr>
              <a:t>deisner@fullcoll.edu</a:t>
            </a:r>
            <a:r>
              <a:rPr lang="en-US"/>
              <a:t> (714) 992-7308</a:t>
            </a:r>
          </a:p>
          <a:p>
            <a:pPr marL="0" indent="0">
              <a:buNone/>
            </a:pPr>
            <a:r>
              <a:rPr lang="en-US"/>
              <a:t>Erika Diaz </a:t>
            </a:r>
            <a:r>
              <a:rPr lang="en-US">
                <a:hlinkClick r:id="rId5"/>
              </a:rPr>
              <a:t>ediaz@fullcoll.edu</a:t>
            </a:r>
            <a:r>
              <a:rPr lang="en-US"/>
              <a:t> (714) 732-5688 </a:t>
            </a:r>
            <a:r>
              <a:rPr lang="en-US" dirty="0"/>
              <a:t>*Applications should be delivered to Erika at Fullerton College, room 823.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9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15162"/>
            <a:ext cx="10058400" cy="105338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Study abroad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6762"/>
            <a:ext cx="10058400" cy="40482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Source: </a:t>
            </a:r>
            <a:r>
              <a:rPr lang="en-US" sz="2400" dirty="0">
                <a:solidFill>
                  <a:srgbClr val="7030A0"/>
                </a:solidFill>
                <a:hlinkClick r:id="rId2"/>
              </a:rPr>
              <a:t>www.studyabroad.ucmerced.edu/study-abroad-statistics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/>
          </a:p>
          <a:p>
            <a:r>
              <a:rPr lang="en-US" sz="2400" b="1" dirty="0"/>
              <a:t>100% greater improvement in GPA </a:t>
            </a:r>
            <a:r>
              <a:rPr lang="en-US" sz="2400" dirty="0"/>
              <a:t>post study abroad</a:t>
            </a:r>
          </a:p>
          <a:p>
            <a:r>
              <a:rPr lang="en-US" sz="2400" b="1" dirty="0"/>
              <a:t>97% of study abroad students found a job within 12 months of graduation </a:t>
            </a:r>
            <a:r>
              <a:rPr lang="en-US" sz="2400" dirty="0"/>
              <a:t>vs. 47% of college graduates found employment in the same period.</a:t>
            </a:r>
          </a:p>
          <a:p>
            <a:r>
              <a:rPr lang="en-US" sz="2400" b="1" dirty="0"/>
              <a:t>25% higher salaries</a:t>
            </a:r>
            <a:r>
              <a:rPr lang="en-US" sz="2400" dirty="0"/>
              <a:t>: that’s how much more study abroad students earn than those college graduates who did not study abroad.  That averages around $7000 per year</a:t>
            </a:r>
          </a:p>
          <a:p>
            <a:r>
              <a:rPr lang="en-US" sz="2400" b="1" dirty="0"/>
              <a:t>90% of study abroad alumni who applied got into their 1</a:t>
            </a:r>
            <a:r>
              <a:rPr lang="en-US" sz="2400" b="1" baseline="30000" dirty="0"/>
              <a:t>st</a:t>
            </a:r>
            <a:r>
              <a:rPr lang="en-US" sz="2400" b="1" dirty="0"/>
              <a:t> or 2</a:t>
            </a:r>
            <a:r>
              <a:rPr lang="en-US" sz="2400" b="1" baseline="30000" dirty="0"/>
              <a:t>nd</a:t>
            </a:r>
            <a:r>
              <a:rPr lang="en-US" sz="2400" b="1" dirty="0"/>
              <a:t> choice of grad schools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4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upload.wikimedia.org/wikipedia/commons/7/79/Florence_sky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8" r="9528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8" y="404261"/>
            <a:ext cx="5793047" cy="813335"/>
          </a:xfrm>
        </p:spPr>
        <p:txBody>
          <a:bodyPr/>
          <a:lstStyle/>
          <a:p>
            <a:r>
              <a:rPr lang="en-US" dirty="0"/>
              <a:t>Why Florence?</a:t>
            </a:r>
          </a:p>
        </p:txBody>
      </p:sp>
    </p:spTree>
    <p:extLst>
      <p:ext uri="{BB962C8B-B14F-4D97-AF65-F5344CB8AC3E}">
        <p14:creationId xmlns:p14="http://schemas.microsoft.com/office/powerpoint/2010/main" val="126108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851202" y="1059824"/>
            <a:ext cx="1500811" cy="40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" name="Content Placeholder 2" descr="jaime.pdf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34" t="-3191" r="3579" b="-49027"/>
          <a:stretch/>
        </p:blipFill>
        <p:spPr>
          <a:xfrm rot="16200000">
            <a:off x="2654865" y="1835676"/>
            <a:ext cx="3723310" cy="435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cadena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954" y="2149589"/>
            <a:ext cx="1880547" cy="2433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5795" y="4732752"/>
            <a:ext cx="234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Jaime Perez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Art History Professor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Jperez@fullcoll.edu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2899" y="4732752"/>
            <a:ext cx="2682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M. Leonor Cadena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Anthropology Professor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Mcadena@fullcoll.edu</a:t>
            </a:r>
          </a:p>
        </p:txBody>
      </p:sp>
    </p:spTree>
    <p:extLst>
      <p:ext uri="{BB962C8B-B14F-4D97-AF65-F5344CB8AC3E}">
        <p14:creationId xmlns:p14="http://schemas.microsoft.com/office/powerpoint/2010/main" val="4232353493"/>
      </p:ext>
    </p:extLst>
  </p:cSld>
  <p:clrMapOvr>
    <a:masterClrMapping/>
  </p:clrMapOvr>
  <p:transition spd="med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Academics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604942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1900" b="1" dirty="0"/>
              <a:t>Courses fulfill several requirements for CSU and IGETC</a:t>
            </a:r>
          </a:p>
          <a:p>
            <a:pPr>
              <a:lnSpc>
                <a:spcPct val="80000"/>
              </a:lnSpc>
            </a:pPr>
            <a:r>
              <a:rPr lang="en-US" sz="1900" b="1" dirty="0"/>
              <a:t>Held Monday to Thursday</a:t>
            </a:r>
          </a:p>
          <a:p>
            <a:pPr>
              <a:lnSpc>
                <a:spcPct val="80000"/>
              </a:lnSpc>
            </a:pPr>
            <a:r>
              <a:rPr lang="en-US" sz="1900" b="1" dirty="0"/>
              <a:t>Italian Conversation course taught by local instructors</a:t>
            </a:r>
          </a:p>
          <a:p>
            <a:pPr>
              <a:lnSpc>
                <a:spcPct val="80000"/>
              </a:lnSpc>
            </a:pPr>
            <a:r>
              <a:rPr lang="en-US" sz="1900" b="1" dirty="0"/>
              <a:t>Florence is our classroom!  </a:t>
            </a:r>
          </a:p>
          <a:p>
            <a:pPr>
              <a:lnSpc>
                <a:spcPct val="80000"/>
              </a:lnSpc>
            </a:pPr>
            <a:endParaRPr lang="en-US" sz="1700" dirty="0"/>
          </a:p>
          <a:p>
            <a:r>
              <a:rPr lang="en-US" dirty="0"/>
              <a:t>ART 110 F:  Introduction to Art</a:t>
            </a:r>
          </a:p>
          <a:p>
            <a:r>
              <a:rPr lang="en-US" dirty="0"/>
              <a:t>ART 112 F:  Ancient to Medieval Art </a:t>
            </a:r>
          </a:p>
          <a:p>
            <a:r>
              <a:rPr lang="en-US" dirty="0"/>
              <a:t>ART 113 F:  Renaissance to Modern Art</a:t>
            </a:r>
          </a:p>
          <a:p>
            <a:r>
              <a:rPr lang="en-US" dirty="0"/>
              <a:t>ART/MUS/THEA 196HF:  Honors Creative Arts </a:t>
            </a:r>
            <a:r>
              <a:rPr lang="en-US" sz="1600" dirty="0"/>
              <a:t>(*students take only one of these courses)</a:t>
            </a:r>
            <a:endParaRPr lang="en-US" dirty="0"/>
          </a:p>
          <a:p>
            <a:r>
              <a:rPr lang="en-US" dirty="0"/>
              <a:t>ANTH 101 F/HF:  Physical/Biological Anthropology</a:t>
            </a:r>
          </a:p>
          <a:p>
            <a:r>
              <a:rPr lang="en-US" dirty="0"/>
              <a:t>ANTH 102 F/HF:  Cultural Anthropology</a:t>
            </a:r>
          </a:p>
          <a:p>
            <a:r>
              <a:rPr lang="en-US" dirty="0"/>
              <a:t>ANTH 103 F:  Archaeology</a:t>
            </a:r>
          </a:p>
          <a:p>
            <a:r>
              <a:rPr lang="en-US" dirty="0"/>
              <a:t>ANTH 107 F:  Anthropology of Magic, Witchcraft, and Religion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C00000"/>
                </a:solidFill>
              </a:rPr>
              <a:t>INDS 298F:  Interdisciplinary Studies Seminar for Study Abroad</a:t>
            </a:r>
          </a:p>
        </p:txBody>
      </p:sp>
    </p:spTree>
    <p:extLst>
      <p:ext uri="{BB962C8B-B14F-4D97-AF65-F5344CB8AC3E}">
        <p14:creationId xmlns:p14="http://schemas.microsoft.com/office/powerpoint/2010/main" val="572727652"/>
      </p:ext>
    </p:extLst>
  </p:cSld>
  <p:clrMapOvr>
    <a:masterClrMapping/>
  </p:clrMapOvr>
  <p:transition spd="med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619" y="3246120"/>
            <a:ext cx="9888717" cy="3075665"/>
          </a:xfrm>
        </p:spPr>
        <p:txBody>
          <a:bodyPr/>
          <a:lstStyle/>
          <a:p>
            <a:r>
              <a:rPr lang="en-US" sz="2400" dirty="0"/>
              <a:t>Founded in 1964, AIFS is a leader in providing study abroad programs for US college students</a:t>
            </a:r>
          </a:p>
          <a:p>
            <a:r>
              <a:rPr lang="en-US" sz="2400" dirty="0"/>
              <a:t>Over 1.5 million students have studied abroad with AIFS</a:t>
            </a:r>
          </a:p>
          <a:p>
            <a:r>
              <a:rPr lang="en-US" sz="2400" dirty="0"/>
              <a:t>Onsite coordinators set up and run the program</a:t>
            </a:r>
          </a:p>
          <a:p>
            <a:r>
              <a:rPr lang="en-US" sz="2400" dirty="0"/>
              <a:t>Extensive incident response and crisis management plan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48" y="608926"/>
            <a:ext cx="3230849" cy="16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23.253.163.107/wp-content/uploads/2013/05/dav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Orientation &amp; AIFS Services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Orientation program:</a:t>
            </a:r>
            <a:endParaRPr lang="en-US" dirty="0"/>
          </a:p>
          <a:p>
            <a:r>
              <a:rPr lang="en-US" dirty="0"/>
              <a:t>Orientation meeting with information packet &amp; local area info</a:t>
            </a:r>
          </a:p>
          <a:p>
            <a:r>
              <a:rPr lang="en-US" dirty="0"/>
              <a:t>Welcome reception</a:t>
            </a:r>
          </a:p>
          <a:p>
            <a:r>
              <a:rPr lang="en-US" dirty="0"/>
              <a:t>Half-day walking tour of Florence</a:t>
            </a:r>
          </a:p>
          <a:p>
            <a:r>
              <a:rPr lang="en-US" dirty="0"/>
              <a:t>Workshops on cultural differences &amp; life in Florence</a:t>
            </a:r>
          </a:p>
          <a:p>
            <a:r>
              <a:rPr lang="en-US" dirty="0"/>
              <a:t>AIFS student center with AIFS Program Coordinator &amp; Student                        Advisors for information, personal advising &amp; counseling and 24-hour emergency contact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0740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21387" r="24968" b="40404"/>
          <a:stretch>
            <a:fillRect/>
          </a:stretch>
        </p:blipFill>
        <p:spPr bwMode="auto">
          <a:xfrm>
            <a:off x="1607419" y="185439"/>
            <a:ext cx="9557886" cy="607098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7636945" y="4133273"/>
            <a:ext cx="1225550" cy="688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49972" y="4822248"/>
            <a:ext cx="2298700" cy="461962"/>
          </a:xfrm>
          <a:prstGeom prst="rect">
            <a:avLst/>
          </a:prstGeom>
          <a:solidFill>
            <a:srgbClr val="FFFFFF">
              <a:alpha val="50195"/>
            </a:srgbClr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00"/>
                </a:solidFill>
                <a:latin typeface="Eras Demi ITC"/>
              </a:rPr>
              <a:t>Study </a:t>
            </a:r>
            <a:r>
              <a:rPr lang="en-GB" sz="2400" b="1" dirty="0" err="1">
                <a:solidFill>
                  <a:srgbClr val="000000"/>
                </a:solidFill>
                <a:latin typeface="+mn-lt"/>
              </a:rPr>
              <a:t>Center</a:t>
            </a:r>
            <a:endParaRPr lang="en-GB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AutoShape 12" descr="data:image/jpeg;base64,/9j/4AAQSkZJRgABAQAAAQABAAD/2wCEAAkGBwgHBhUIBwgWExUXGB0bGBgXGCIdIBsgICMaIiAiHx8eIDQsIyIlJyAfLTEtJyo3NTouICszOzQsNzQ5NisBCgoKDg0OGxAQGywkICUyLSw0MCwsLCwsLzYsLSwsLCwsLCwsLCwsLSwsLCwsNCwsLCwsLCwsLCwsLCwsLDQ0LP/AABEIALkBEAMBEQACEQEDEQH/xAAbAAEAAgMBAQAAAAAAAAAAAAAABgcDBAUIAv/EAEYQAAIBAgQEAwQGBQcNAAAAAAABAgMRBAUGEgchMUETUWEiMnGRFBVSgaHRFlaCk7EXIzNVlMHSCDdCU1RicoSSssPh8P/EABsBAQADAQEBAQAAAAAAAAAAAAACAwQBBQYH/8QALxEBAAICAQMCAwcFAQEAAAAAAAECAxESBCExE1EUIoEFMkFhodHwM0JSscHhI//aAAwDAQACEQMRAD8Av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DOJWuI6OwNP6PSjUrVJezCT5KK96Ttz8kvV+hdhxepKGS/GGlw14i/pbiKmBx9CFKtFboKLdpx72v3T/B/E7mw8O8I48nJYBQtVVQ4n5pU17+jzwFLZ9JdHd7W6yk1fra/I1Tgjhy2p9WeXF2eKOuMdo2eHjgcJTqeN4l99+Wzw7Ws++9/IhhxRk3tLJfjG0PpcXdVVqaqUdOQlF9HGFVp/Bot+HpH9yuMtp/BsZbxrr0sZ4GfZJsV7SdNtSj8YSXP5oT0vb5ZdjN31MLG1JqBZfpCpn2W7aqVNVIXvtkna3Tn0ZmpTd+MrZnttVuH4x6kxV/ouQ06luuyNSVvjZmqemrHmVMZpnxDN/Kxq79WF+7qnPh6f5O+pb2SjU2vMzyXRGEzz6BDxa7ip05qSUbxlJ2V79u5XTDFrzXfhO9+NdonQ4v6oxFPxMPp6E15xhUa+aZbPTUjzZXGW0/gzYbjVmOGxfhZ1kCS7qLlGSXntmufzRz4WJj5Zd9bXmFt5NmmEzrLKeY5fU3U6ivF9PimuzTun6oyWrNZ1K6J33auq89oabyCrmmI57F7MftSfKMfvf4EqUm9tFp1G1faL4uVc5z+GW5xg6dKNT2Yzg37/APop37Pp8bF+TpuNdwppm5TqVsGVeqjU3FjG6f1hVyurlsJ0ac4ptNqbTjFu13a6v+HbqaqdPFqb2ptl420sfIs5y/PstjmGV4hThL5p91JdmvJme1ZrOpWxMT4QribxAzDR+Z0sLgsHTqKdNybnuune3Zl2HDGSJ2ryZOKV6j1PlumsqWPzattT5RjHnKbte0V/8l3ZVTHN51Cc2iI3KrcXxnzjG4l0chyOPopbqkmvPbC1vxNUdLWPvSp9aZ+7D4XF7VGX2lnGn4qPrCpS/GV/4D4ak+JPVtHmExzniBWo8PqeqcuwKvUmo+HUd7e1KL5xt9nkU1w//ThMrJyfLyQ7D8YNT4qG/DafpzSdm4RqSV/K6ZdPTUjzKuMtp8Qy/wArGrv1YX7uqc+Hp/k76lvZbeQY2vmOR0MdiqOydSnCco2a2uSTas+fL1Mto1aYhdHhvkXXJ1PnmH09lEsfiObXKEftSfRfn6JkMl4pXbZ0PR36vNGOv1n2j3UlV1vqWpUc/raau72Vkl8OXQw+pf3fd1+yOiiNenCd8Mqmoc5rPMs0zOo6MLqMX0nL5dI/x+DLsHO07mez5/7cr0nTxGHFSOU+Z9o/ef8ASyDW+YAMeIr0sLh5YjEVFGMU5Sk+iS5tv4CI2POn11l+sOIyzPUOLjSw0ZXSn/q4e5C1usnzl8ZHo8Zx49V8su4tfcufn+Jwmn9bPMtJY+M4Kaq0nHpG990GvLqv+FolSJtTV4RtMVtur0VpjPMLqPI6eaYN8prnHvGS96L9U/zPOvSa21LXWdxtQuD/AM8//Py/75G+f6P0ZY/qJT/lEf0uB+Ff/wABV0n930/6sz/dc3SPFuhp3T1LJ5ZQ6jpprcqqV7ylLpt9SWTpptabbRrl1Xw4Of43M+Juq1VyrKNstkYbYu9opy9qpOyS97r8ErvrZSIw17yhMzkt2W5qvK/qXhDUyx1N3hYeMHLza23Zkpbll3+bTaNVVJw41zR0VOvKtgXV8XZa01G23f5p3vu/A15sU5NM2K/Habfy64P+o5fvV/hKPhJ913rfk+uMuYLNuH2BzKNPaq1SnUUW7230pytf0uOnjWSYczfdRvQvFChpPIVlNTK3VanKW5VFH3nfptZZl6eb25bRpl1Xw5+sdR47iRnNGjlmTNShGUYwi98pbmm3J2SSVu/JXbvzJY6Riidyja05J1ELw0DkNXTelKOWYmac4puduilJuTS9Fe33GLLfnaZaaV4xpU/GXUazvUkNP4fEqFKjJKc37viPk2/SCdvi5Grp6ca8lGW25iricRcJpmhKhX0nmMJpQVOpGF07xXKp06y7vzS8yeGbzuLwjkisamq4+F+rFqnTyeIn/P0rQqrz+zP9pfimjJmx8Lfk0Y78oVNq7K1nfGCrlcq2zxasY7rXt/Nxs7dzVS3HDE/zyovXlk00qVXUvC/UmyS236rm6deC7r8+sb+tnL5M1f52c+bHLNxS1RgdWYnDY/AJxapOM4S6wluva/deTX4PkcwY5puJMt4trTb434mvU1bChVb2ww8Ni7e1uu/vat+yjnTR8v1dzeYXDw8yrLcr0nQ+q4RtUpxnKa6zk0m2335/LoY8tpm07aKRER2SOpThVg4VIJp9U1dMrSVxxlwWFy/h59GwOHjTgq0GowVkruTdkunNs09PMzk3KrLGqdlcaE1Lq7JMrnh9NZPKvTlUcpSWHqVLS2wTV4clyUXbrzNGWmO0/NP6qsdr67Qkn6fcTP1Yn/Yq/wCZX6OH3/WE+WT2W9keIxOLyWhicfS2VZ0oSqR2uO2TinJbXzVnfkzJaIiZiF0eO7cnONODnUkkkrtvsiKURMzqFB6+1TLUebt0ZPwad1TXn5y+L/hY8/Jfnbf4P0H7J6COkw/N96fP7fT/AG5+lsjr6iziOAw/JdZy+zFdX/cvVka0m06hp67radLhnJb6R7y9DZfgsPl2Chg8JT2wgkor0X956MRERqH5xmy3y3nJedzPdsHVYBXfGOtneJyeOTZFltar4vOrKnBtKC6Ruu8n19FbuaOnisTytKrLM61Dn6V4RZPPIaVXUNGo68lumlNx235qNl3Stf1uSv1FuXy+HK4q67s+f8H8ilk9T6kpzjXUb03Ko2m1zs0/Pp6Xucp1Nt/N4dtirrs4HCKOptN5y8FmGSYiOHrv2m6UrQn2l05J9H9z7FnUcLxuJ7whi5V7S0cLpvPI8WPp8sorKl9NlPxPDe3bvb3Xt0t3Ozevpa3+DkVn1NpHx1yXNM3qYN5Vl9StsVbd4cXLbfwbXt0vZ/Ih01613ufb/qeaJmOyQ6J01h8Tw7o5Xn2WWbhJThONpL25NeqfRp9ejKsl5jJM1lKlfl1KtM10NqvReo1jdMU6taCd6dSmtzt3hUguvrys+vJ8lqjLTJXVlPC1LbqsPOMwzPU/DbE062SVqOJ8Pa6Tpy9p3XOnde0n81383mrWKZI79l0zurgcE9OY7AVcV9eZRKnuVLZ4tO17eJe25equWdTeJ1xlDDWY3taf1dgf9ip/9C/Iy7ldqED415Rjsy01Qw2UYCdVxrJ7acb2ioTXRdFzRf01oi0zMq80TNezPwryDwtD/Qc9yq0pTqKUKsObi33TXRo5nv8APusu441XugWrOHGeaZzuOY6RhVqU926m6fOpSf2Wusl5PnyupectGPPW9dXVWxzWeVU9wertRVdHVauJ05iI42EdsYqjLbOT5Ka5ckusovy5XM846c+09lvKdeO6I8POGH1rQq47WOFqxblaEZNwk31lOXd3b5fBl2bPrUUV48e+9kunwf0lKDUKFVO3J+LLl68yn4nIs9KvsrzSuU6s0Rq/xqeTV6tOMnTqunTk41Kd/ejbq+kl6q3mab2pkp5U0i1Lfk7OIyHOJ8aVmkcrq+B48JeJse23hxV728+RXzr6Ot9//U9T6m1q6iyDLdSZa8Bm2H3xfNPpKD7Si+zX/p3XIy0vNJ3C61YtGpef9T8NNQ5NmLoYPBTxVN84VKcW+XlJL3ZL5Pt3S9Cmeto79mS+KYnstziHoKnq/L6dXD1FTxNONoSl7sl9mdudr9GunPk7mTFm4T+TRfHFoVrlsOJWhr4XCYCrKnd+wqfj0/itl3G/xXqrmmfRyd5n/iqIyU7N+Wo+K2eR+j4TLatK/eNDwr/t1un3NEeGCvmf1/ZLlkn8Ha1LpvP6fCSllWJpTxGJVbfPY3Uk906kub6uykrsrpevq78Q7es8NIrpXE8QtK4GWCynT9TbKbm9+HlJ3ajHrdcrRRdeMV53M/qhSb1jWnZ/S/ip/UD/ALLP/EQ9LD7/AKpc7+y2cmxWKqafo4vNKTjVdKMqsVF3Utqckoq7ve/Lr2Ml9RM6X13OkC4h55n2bYR5VkGQ4rw5f0lR0ZRcl9mKauk+97Pta3XNlm1o1EPb+zceDDf1ct43HiNx2/NXmD0dqjF11Rp5JVjfvOOxL4uVin0rez3rfa+Csb5R9O67NC6VpaWyrwpSU60+dSa7vtFf7q/N8ui048cUh8t9o9fbq8m/7Y8R/PxlJSx54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7544" y="260648"/>
            <a:ext cx="132498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>
              <a:defRPr/>
            </a:pPr>
            <a:r>
              <a:rPr lang="es-ES" sz="4800" b="1" dirty="0">
                <a:latin typeface="+mj-lt"/>
              </a:rPr>
              <a:t>Center of Florence</a:t>
            </a:r>
          </a:p>
          <a:p>
            <a:pPr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59447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1319</Words>
  <Application>Microsoft Office PowerPoint</Application>
  <PresentationFormat>Widescreen</PresentationFormat>
  <Paragraphs>165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Eras Demi ITC</vt:lpstr>
      <vt:lpstr>Script MT Bold</vt:lpstr>
      <vt:lpstr>Wingdings</vt:lpstr>
      <vt:lpstr>Wingdings 2</vt:lpstr>
      <vt:lpstr>Retrospect</vt:lpstr>
      <vt:lpstr>Study Abroad in Florence, Italy</vt:lpstr>
      <vt:lpstr>Why study abroad?</vt:lpstr>
      <vt:lpstr>Study abroad statistics</vt:lpstr>
      <vt:lpstr>Why Florence?</vt:lpstr>
      <vt:lpstr>Faculty</vt:lpstr>
      <vt:lpstr>Academics </vt:lpstr>
      <vt:lpstr>PowerPoint Presentation</vt:lpstr>
      <vt:lpstr>Orientation &amp; AIFS Services</vt:lpstr>
      <vt:lpstr>PowerPoint Presentation</vt:lpstr>
      <vt:lpstr>Housing</vt:lpstr>
      <vt:lpstr>3 day, 2 night excursion to Rome</vt:lpstr>
      <vt:lpstr>Cultural Activities &amp; Excursions</vt:lpstr>
      <vt:lpstr>Day excursions  to Siena and to Pisa</vt:lpstr>
      <vt:lpstr>Round trip flights </vt:lpstr>
      <vt:lpstr>Program fee &amp; summary of what is  included…</vt:lpstr>
      <vt:lpstr>Expenses not included</vt:lpstr>
      <vt:lpstr>Optional Meal Plan $475</vt:lpstr>
      <vt:lpstr>3 day, 2 night excursion to Venice  $575</vt:lpstr>
      <vt:lpstr>3 day, 3 night excursion to Pompeii &amp; Sorrento  $495</vt:lpstr>
      <vt:lpstr>Eligibility requirements </vt:lpstr>
      <vt:lpstr>Apply now!</vt:lpstr>
      <vt:lpstr>Financial Aid</vt:lpstr>
      <vt:lpstr>Scholarships</vt:lpstr>
      <vt:lpstr>Funding ideas</vt:lpstr>
      <vt:lpstr>For 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in Florence, Italy</dc:title>
  <dc:creator>Paula Messina</dc:creator>
  <cp:lastModifiedBy>Erika Diaz</cp:lastModifiedBy>
  <cp:revision>45</cp:revision>
  <dcterms:created xsi:type="dcterms:W3CDTF">2017-04-17T20:11:42Z</dcterms:created>
  <dcterms:modified xsi:type="dcterms:W3CDTF">2017-04-19T20:41:06Z</dcterms:modified>
</cp:coreProperties>
</file>