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7E5D7242-051F-C747-B336-7C9E3A3EFC57}" type="datetimeFigureOut">
              <a:rPr lang="en-US" smtClean="0"/>
              <a:t>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FA46EFDC-7EC7-A64F-8E6F-B2A7EFC7B29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deisner@fullcoll.edu" TargetMode="External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diaz@fullcol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Literature, Film, and Psychology in Paris!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Abroad in Fall 2017</a:t>
            </a:r>
          </a:p>
          <a:p>
            <a:r>
              <a:rPr lang="en-US" dirty="0" smtClean="0"/>
              <a:t>Departs:  September 17, 2017</a:t>
            </a:r>
          </a:p>
          <a:p>
            <a:r>
              <a:rPr lang="en-US" dirty="0" smtClean="0"/>
              <a:t>Returns:  December 8,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53" y="1753666"/>
            <a:ext cx="2695389" cy="4043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7762" y="6227329"/>
            <a:ext cx="5914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Program Information:  Pending NOCCCD Board Approval</a:t>
            </a:r>
            <a:endParaRPr lang="en-US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you go on a Study Abroad trip?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9416"/>
            <a:ext cx="7239000" cy="484632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sz="2800" dirty="0" smtClean="0"/>
              <a:t>Community college students who go on study abroad trips transfer faster than students who don’t go</a:t>
            </a:r>
          </a:p>
          <a:p>
            <a:pPr>
              <a:defRPr/>
            </a:pPr>
            <a:r>
              <a:rPr lang="en-US" sz="2800" dirty="0" smtClean="0"/>
              <a:t>Students who go on study abroad trips finish their Bachelor’s Degrees faster than students who don’t go</a:t>
            </a:r>
          </a:p>
          <a:p>
            <a:pPr>
              <a:defRPr/>
            </a:pPr>
            <a:r>
              <a:rPr lang="en-US" sz="2800" dirty="0" smtClean="0"/>
              <a:t>Students who go on study abroad trips report that they enjoyed college more than students who didn’t go</a:t>
            </a:r>
          </a:p>
          <a:p>
            <a:pPr>
              <a:defRPr/>
            </a:pPr>
            <a:r>
              <a:rPr lang="en-US" sz="2800" dirty="0" smtClean="0"/>
              <a:t>Employers report that they want new employees with some international experience.</a:t>
            </a:r>
          </a:p>
          <a:p>
            <a:pPr>
              <a:defRPr/>
            </a:pPr>
            <a:r>
              <a:rPr lang="en-US" sz="2800" dirty="0" smtClean="0"/>
              <a:t>Get out of the OC!  You have your weekends off, and you can travel cheaply all over Europe.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323" y="1216064"/>
            <a:ext cx="1932173" cy="2876685"/>
          </a:xfrm>
          <a:prstGeom prst="rect">
            <a:avLst/>
          </a:prstGeom>
        </p:spPr>
      </p:pic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769476" y="1924240"/>
            <a:ext cx="2401759" cy="1533426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Jeanne Costello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English Professor</a:t>
            </a:r>
          </a:p>
          <a:p>
            <a:r>
              <a:rPr lang="en-US" sz="1600" dirty="0" err="1" smtClean="0">
                <a:solidFill>
                  <a:srgbClr val="008000"/>
                </a:solidFill>
              </a:rPr>
              <a:t>jcostello@fullcoll.edu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2549710" y="4163290"/>
            <a:ext cx="2529799" cy="1365475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Phil Mayfield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English Professor</a:t>
            </a:r>
          </a:p>
          <a:p>
            <a:r>
              <a:rPr lang="en-US" sz="1600" dirty="0" err="1" smtClean="0">
                <a:solidFill>
                  <a:srgbClr val="008000"/>
                </a:solidFill>
              </a:rPr>
              <a:t>pmayfield@fullcoll.edu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9" name="Content Placeholder 8" descr="jeanne pictur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 l="-6875" r="-6875"/>
          <a:stretch>
            <a:fillRect/>
          </a:stretch>
        </p:blipFill>
        <p:spPr>
          <a:xfrm>
            <a:off x="776148" y="1591081"/>
            <a:ext cx="1993328" cy="1866585"/>
          </a:xfrm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327201" y="1059824"/>
            <a:ext cx="1500811" cy="4032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0" name="Picture 9" descr="phil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74" y="4198594"/>
            <a:ext cx="2328636" cy="1746476"/>
          </a:xfrm>
          <a:prstGeom prst="rect">
            <a:avLst/>
          </a:prstGeom>
        </p:spPr>
      </p:pic>
      <p:pic>
        <p:nvPicPr>
          <p:cNvPr id="11" name="Picture 10" descr="callista pictur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263" y="2763057"/>
            <a:ext cx="2223985" cy="20039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81553" y="5067100"/>
            <a:ext cx="2892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Callista</a:t>
            </a:r>
            <a:r>
              <a:rPr lang="en-US" dirty="0" smtClean="0">
                <a:solidFill>
                  <a:srgbClr val="008000"/>
                </a:solidFill>
              </a:rPr>
              <a:t> Lee</a:t>
            </a:r>
          </a:p>
          <a:p>
            <a:pPr algn="ctr"/>
            <a:r>
              <a:rPr lang="en-US" dirty="0" smtClean="0">
                <a:solidFill>
                  <a:srgbClr val="008000"/>
                </a:solidFill>
              </a:rPr>
              <a:t>Psychology Professor</a:t>
            </a:r>
          </a:p>
          <a:p>
            <a:pPr algn="ctr"/>
            <a:r>
              <a:rPr lang="en-US" dirty="0" err="1" smtClean="0">
                <a:solidFill>
                  <a:srgbClr val="008000"/>
                </a:solidFill>
              </a:rPr>
              <a:t>clee@fullcoll.edu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91923" y="4873047"/>
            <a:ext cx="2982548" cy="1177870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Offered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9416"/>
            <a:ext cx="7956957" cy="4846320"/>
          </a:xfrm>
        </p:spPr>
        <p:txBody>
          <a:bodyPr/>
          <a:lstStyle/>
          <a:p>
            <a:r>
              <a:rPr lang="en-US" dirty="0" smtClean="0"/>
              <a:t>English 102F/HF:  Introduction to Literature*</a:t>
            </a:r>
          </a:p>
          <a:p>
            <a:r>
              <a:rPr lang="en-US" dirty="0" smtClean="0"/>
              <a:t>English 103F/HF:  Critical Reasoning and Writing*</a:t>
            </a:r>
          </a:p>
          <a:p>
            <a:r>
              <a:rPr lang="en-US" dirty="0" smtClean="0"/>
              <a:t>English 105F:  Creative Writing</a:t>
            </a:r>
          </a:p>
          <a:p>
            <a:r>
              <a:rPr lang="en-US" dirty="0" smtClean="0"/>
              <a:t>English 208F:  Introduction to Film Studies</a:t>
            </a:r>
          </a:p>
          <a:p>
            <a:r>
              <a:rPr lang="en-US" dirty="0" smtClean="0"/>
              <a:t>PSY 120F:  Human Sexuality</a:t>
            </a:r>
          </a:p>
          <a:p>
            <a:r>
              <a:rPr lang="en-US" dirty="0" smtClean="0"/>
              <a:t>PSY 131F:  Cross Cultural Psychology</a:t>
            </a:r>
          </a:p>
          <a:p>
            <a:r>
              <a:rPr lang="en-US" dirty="0" smtClean="0"/>
              <a:t>PSY 233F:  Psychology of Adjustment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9317" y="6068558"/>
            <a:ext cx="783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credits transferrable to Cal States and/or </a:t>
            </a:r>
            <a:r>
              <a:rPr lang="en-US" dirty="0" err="1" smtClean="0"/>
              <a:t>UCs</a:t>
            </a:r>
            <a:r>
              <a:rPr lang="en-US" dirty="0" smtClean="0"/>
              <a:t>.  *Honors Section available</a:t>
            </a:r>
            <a:endParaRPr lang="en-US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of Program:  approximately $8900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Includes:</a:t>
            </a:r>
          </a:p>
          <a:p>
            <a:pPr>
              <a:lnSpc>
                <a:spcPct val="105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Airfare (Los Angeles – Paris – Los Angeles)</a:t>
            </a:r>
          </a:p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Transfer to assigned housing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Housing – Twin-bedded room in a home stay with a French family, which includes breakfast or an apartment</a:t>
            </a:r>
          </a:p>
          <a:p>
            <a:pPr>
              <a:lnSpc>
                <a:spcPct val="11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Subsidized cultural activities such as walking tours, cooking classes, museum visits, soccer matches, concerts, movies</a:t>
            </a:r>
          </a:p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Metro Pass in Paris</a:t>
            </a:r>
          </a:p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Excursions on Next Slide</a:t>
            </a:r>
          </a:p>
          <a:p>
            <a:pPr>
              <a:lnSpc>
                <a:spcPct val="130000"/>
              </a:lnSpc>
            </a:pPr>
            <a:endParaRPr lang="en-US" sz="1600" b="1" dirty="0" smtClean="0">
              <a:solidFill>
                <a:srgbClr val="6D5F58"/>
              </a:solidFill>
              <a:latin typeface="Arial" charset="0"/>
              <a:cs typeface="Arial" charset="0"/>
            </a:endParaRPr>
          </a:p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rgbClr val="6D5F58"/>
                </a:solidFill>
                <a:latin typeface="Arial" charset="0"/>
                <a:cs typeface="Arial" charset="0"/>
              </a:rPr>
              <a:t>Additional Charges</a:t>
            </a:r>
            <a:r>
              <a:rPr lang="en-US" sz="1400" b="1" dirty="0" smtClean="0">
                <a:latin typeface="Arial"/>
                <a:cs typeface="Arial"/>
              </a:rPr>
              <a:t>:  Plus airline taxes and fuel charges (approximately $690), tuition, textbooks, class costs, traveler</a:t>
            </a:r>
            <a:r>
              <a:rPr lang="ja-JP" altLang="en-US" sz="1400" b="1" dirty="0" smtClean="0">
                <a:latin typeface="Arial"/>
                <a:cs typeface="Arial"/>
              </a:rPr>
              <a:t>’</a:t>
            </a:r>
            <a:r>
              <a:rPr lang="en-US" sz="1400" b="1" dirty="0" err="1" smtClean="0">
                <a:latin typeface="Arial"/>
                <a:cs typeface="Arial"/>
              </a:rPr>
              <a:t>s</a:t>
            </a:r>
            <a:r>
              <a:rPr lang="en-US" sz="1400" b="1" dirty="0" smtClean="0">
                <a:latin typeface="Arial"/>
                <a:cs typeface="Arial"/>
              </a:rPr>
              <a:t> insurance &amp; miscellaneous expenses</a:t>
            </a:r>
          </a:p>
          <a:p>
            <a:pPr>
              <a:lnSpc>
                <a:spcPct val="130000"/>
              </a:lnSpc>
            </a:pPr>
            <a:r>
              <a:rPr lang="en-US" sz="1400" b="1" dirty="0" smtClean="0">
                <a:latin typeface="Arial"/>
                <a:cs typeface="Arial"/>
              </a:rPr>
              <a:t>Excursions and price subject to change</a:t>
            </a:r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Excursions</a:t>
            </a:r>
            <a:endParaRPr lang="en-US" dirty="0"/>
          </a:p>
        </p:txBody>
      </p:sp>
      <p:pic>
        <p:nvPicPr>
          <p:cNvPr id="7" name="Content Placeholder 6" descr="chartres.jpeg"/>
          <p:cNvPicPr>
            <a:picLocks noGrp="1" noChangeAspect="1"/>
          </p:cNvPicPr>
          <p:nvPr>
            <p:ph idx="1"/>
          </p:nvPr>
        </p:nvPicPr>
        <p:blipFill>
          <a:blip r:embed="rId2"/>
          <a:srcRect l="-6955" r="-6955"/>
          <a:stretch>
            <a:fillRect/>
          </a:stretch>
        </p:blipFill>
        <p:spPr>
          <a:xfrm>
            <a:off x="0" y="1984744"/>
            <a:ext cx="3339184" cy="2235496"/>
          </a:xfrm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4364038"/>
            <a:ext cx="3521075" cy="457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Full-day excursion to Chartres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4495570" y="4135438"/>
            <a:ext cx="3519487" cy="457200"/>
          </a:xfrm>
        </p:spPr>
        <p:txBody>
          <a:bodyPr>
            <a:normAutofit fontScale="55000" lnSpcReduction="20000"/>
          </a:bodyPr>
          <a:lstStyle/>
          <a:p>
            <a:r>
              <a:rPr lang="en-US" sz="2880" dirty="0" smtClean="0"/>
              <a:t>Weekend excursion to Provence</a:t>
            </a:r>
          </a:p>
          <a:p>
            <a:endParaRPr lang="en-US" dirty="0"/>
          </a:p>
        </p:txBody>
      </p:sp>
      <p:pic>
        <p:nvPicPr>
          <p:cNvPr id="8" name="Content Placeholder 7" descr="provence.jpe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-37806" b="-37806"/>
          <a:stretch>
            <a:fillRect/>
          </a:stretch>
        </p:blipFill>
        <p:spPr>
          <a:xfrm>
            <a:off x="3969547" y="320040"/>
            <a:ext cx="4045510" cy="4729798"/>
          </a:xfrm>
        </p:spPr>
      </p:pic>
      <p:pic>
        <p:nvPicPr>
          <p:cNvPr id="9" name="Picture 8" descr="versaill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984" y="4821238"/>
            <a:ext cx="2659023" cy="17630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95570" y="5049838"/>
            <a:ext cx="351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Full-day excursion to Versailles</a:t>
            </a:r>
            <a:endParaRPr lang="en-US" dirty="0"/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Financial Aid</a:t>
            </a:r>
            <a:b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</a:b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Available for Study Abroad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0" y="2011092"/>
            <a:ext cx="7315200" cy="350520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Contact: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FC Financial Aid Office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In Person:  Building 100, First Floor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By Phone:  (714) 992-7091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 u="sng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Note</a:t>
            </a:r>
            <a:r>
              <a:rPr lang="en-US" sz="14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:  All Financial Aid for our Study Abroad Programs comes</a:t>
            </a:r>
            <a:r>
              <a:rPr lang="en-US" sz="1400" b="1" dirty="0" smtClean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 from </a:t>
            </a:r>
            <a:r>
              <a:rPr lang="en-US" sz="14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Fullerton College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endParaRPr lang="en-US" sz="2000" b="1" dirty="0">
              <a:solidFill>
                <a:srgbClr val="6D5F58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G.I. Bill Information, contact: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The Veterans</a:t>
            </a:r>
            <a:r>
              <a:rPr lang="ja-JP" alt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 Resource Center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In Person:  FC/Room 518</a:t>
            </a:r>
          </a:p>
          <a:p>
            <a:pPr algn="ctr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b="1" dirty="0">
                <a:solidFill>
                  <a:srgbClr val="6D5F58"/>
                </a:solidFill>
                <a:latin typeface="Arial" charset="0"/>
                <a:ea typeface="ＭＳ Ｐゴシック" charset="0"/>
                <a:cs typeface="ＭＳ Ｐゴシック" charset="0"/>
              </a:rPr>
              <a:t>By Phone:  (714) 992-7102</a:t>
            </a:r>
          </a:p>
        </p:txBody>
      </p:sp>
    </p:spTree>
    <p:extLst>
      <p:ext uri="{BB962C8B-B14F-4D97-AF65-F5344CB8AC3E}">
        <p14:creationId xmlns:p14="http://schemas.microsoft.com/office/powerpoint/2010/main" val="489250720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348413" cy="1320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Future Programs!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348413" cy="48006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endParaRPr lang="en-US" dirty="0" smtClean="0">
              <a:solidFill>
                <a:srgbClr val="FF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Spring 2018: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Florence, Italy:  Courses in Anthropology and Art History</a:t>
            </a:r>
          </a:p>
          <a:p>
            <a:pPr eaLnBrk="1" hangingPunct="1"/>
            <a:endParaRPr lang="en-US" dirty="0">
              <a:solidFill>
                <a:srgbClr val="FF0000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Summer 2018: 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Madrid, Spain:  Psychology 101</a:t>
            </a:r>
          </a:p>
          <a:p>
            <a:pPr eaLnBrk="1" hangingPunct="1"/>
            <a:endParaRPr lang="en-US" dirty="0" smtClean="0">
              <a:solidFill>
                <a:schemeClr val="accent4">
                  <a:lumMod val="50000"/>
                </a:schemeClr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Fall 2018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Trebuchet MS" charset="0"/>
                <a:ea typeface="ＭＳ Ｐゴシック" charset="0"/>
                <a:cs typeface="ＭＳ Ｐゴシック" charset="0"/>
              </a:rPr>
              <a:t>:  Barcelona, Spain:  Courses in Business and English</a:t>
            </a:r>
          </a:p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FF0000"/>
                </a:solidFill>
                <a:latin typeface="Trebuchet MS" charset="0"/>
                <a:ea typeface="ＭＳ Ｐゴシック" charset="0"/>
                <a:cs typeface="ＭＳ Ｐゴシック" charset="0"/>
              </a:rPr>
              <a:t>			</a:t>
            </a:r>
          </a:p>
        </p:txBody>
      </p:sp>
      <p:pic>
        <p:nvPicPr>
          <p:cNvPr id="4" name="Picture 3" descr="pla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297" y="787400"/>
            <a:ext cx="2972716" cy="16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38476"/>
      </p:ext>
    </p:extLst>
  </p:cSld>
  <p:clrMapOvr>
    <a:masterClrMapping/>
  </p:clrMapOvr>
  <p:transition spd="med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03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2"/>
                </a:solidFill>
              </a:rPr>
              <a:t>Questions?</a:t>
            </a:r>
          </a:p>
        </p:txBody>
      </p:sp>
      <p:pic>
        <p:nvPicPr>
          <p:cNvPr id="9219" name="Picture 12" descr="MC9004344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495800"/>
            <a:ext cx="162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752600"/>
            <a:ext cx="8534400" cy="520911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b="1" dirty="0">
                <a:solidFill>
                  <a:schemeClr val="accent2"/>
                </a:solidFill>
              </a:rPr>
              <a:t>See the Study Abroad Website: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5"/>
                </a:solidFill>
              </a:rPr>
              <a:t>http://</a:t>
            </a:r>
            <a:r>
              <a:rPr lang="en-US" b="1" dirty="0" smtClean="0">
                <a:solidFill>
                  <a:schemeClr val="accent5"/>
                </a:solidFill>
              </a:rPr>
              <a:t>studyabroad.fullcoll.edu</a:t>
            </a:r>
            <a:endParaRPr lang="en-US" b="1" dirty="0">
              <a:solidFill>
                <a:schemeClr val="accent5"/>
              </a:solidFill>
            </a:endParaRPr>
          </a:p>
          <a:p>
            <a:pPr algn="ctr"/>
            <a:endParaRPr lang="en-US" sz="1600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or Contact: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Doug Eisner</a:t>
            </a:r>
          </a:p>
          <a:p>
            <a:pPr algn="ctr"/>
            <a:r>
              <a:rPr lang="en-US" b="1" dirty="0">
                <a:hlinkClick r:id="rId3"/>
              </a:rPr>
              <a:t>deisner@fullcoll.edu</a:t>
            </a:r>
            <a:endParaRPr lang="en-US" b="1" dirty="0"/>
          </a:p>
          <a:p>
            <a:pPr algn="ctr"/>
            <a:r>
              <a:rPr lang="en-US" b="1" dirty="0">
                <a:solidFill>
                  <a:schemeClr val="accent2"/>
                </a:solidFill>
              </a:rPr>
              <a:t>714-992-</a:t>
            </a:r>
            <a:r>
              <a:rPr lang="en-US" b="1" dirty="0" smtClean="0">
                <a:solidFill>
                  <a:schemeClr val="accent2"/>
                </a:solidFill>
              </a:rPr>
              <a:t>7308</a:t>
            </a:r>
          </a:p>
          <a:p>
            <a:pPr algn="ctr"/>
            <a:endParaRPr lang="en-US" sz="1600" b="1" dirty="0" smtClean="0">
              <a:solidFill>
                <a:schemeClr val="accent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or</a:t>
            </a:r>
            <a:endParaRPr lang="en-US" sz="1600" b="1" dirty="0">
              <a:solidFill>
                <a:schemeClr val="accent2"/>
              </a:solidFill>
            </a:endParaRPr>
          </a:p>
          <a:p>
            <a:endParaRPr lang="en-US" sz="1600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Erika Diaz</a:t>
            </a:r>
            <a:endParaRPr lang="en-US" b="1" dirty="0">
              <a:solidFill>
                <a:schemeClr val="accent2"/>
              </a:solidFill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hlinkClick r:id="rId4"/>
              </a:rPr>
              <a:t>ediaz@fullcoll.edu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714-732-5688</a:t>
            </a:r>
          </a:p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b="1" dirty="0" smtClean="0">
                <a:solidFill>
                  <a:srgbClr val="6D5F58"/>
                </a:solidFill>
                <a:latin typeface="Arial" charset="0"/>
              </a:rPr>
              <a:t>* Deliver application to Erika Diaz, Fullerton College Room </a:t>
            </a:r>
            <a:r>
              <a:rPr lang="en-US" b="1" dirty="0">
                <a:solidFill>
                  <a:srgbClr val="6D5F58"/>
                </a:solidFill>
                <a:latin typeface="Arial" charset="0"/>
              </a:rPr>
              <a:t>823</a:t>
            </a:r>
          </a:p>
          <a:p>
            <a:pPr algn="ctr"/>
            <a:endParaRPr lang="en-US" b="1" dirty="0">
              <a:solidFill>
                <a:schemeClr val="accent2"/>
              </a:solidFill>
            </a:endParaRPr>
          </a:p>
          <a:p>
            <a:pPr algn="ctr"/>
            <a:endParaRPr lang="en-US" sz="1600" dirty="0"/>
          </a:p>
          <a:p>
            <a:pPr algn="ctr"/>
            <a:endParaRPr lang="en-US" sz="1600" dirty="0"/>
          </a:p>
          <a:p>
            <a:pPr algn="ctr"/>
            <a:endParaRPr lang="en-US" sz="1600" dirty="0"/>
          </a:p>
        </p:txBody>
      </p:sp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Opulent.thmx</Template>
  <TotalTime>181</TotalTime>
  <Words>454</Words>
  <Application>Microsoft Office PowerPoint</Application>
  <PresentationFormat>On-screen Show (4:3)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Trebuchet MS</vt:lpstr>
      <vt:lpstr>Verdana</vt:lpstr>
      <vt:lpstr>Wingdings</vt:lpstr>
      <vt:lpstr>Wingdings 2</vt:lpstr>
      <vt:lpstr>ヒラギノ丸ゴ Pro W4</vt:lpstr>
      <vt:lpstr>Opulent</vt:lpstr>
      <vt:lpstr>Study Literature, Film, and Psychology in Paris!</vt:lpstr>
      <vt:lpstr>Why should you go on a Study Abroad trip?</vt:lpstr>
      <vt:lpstr>Faculty</vt:lpstr>
      <vt:lpstr>Courses Offered</vt:lpstr>
      <vt:lpstr>Cost of Program:  approximately $8900</vt:lpstr>
      <vt:lpstr>Excursions</vt:lpstr>
      <vt:lpstr>Financial Aid Available for Study Abroad</vt:lpstr>
      <vt:lpstr>Future Programs!</vt:lpstr>
      <vt:lpstr>Questions?</vt:lpstr>
    </vt:vector>
  </TitlesOfParts>
  <Company>Fullerton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Literature, Film, and Psychology in Paris!</dc:title>
  <dc:creator>Doug Eisner</dc:creator>
  <cp:lastModifiedBy>Erika Diaz</cp:lastModifiedBy>
  <cp:revision>2</cp:revision>
  <dcterms:created xsi:type="dcterms:W3CDTF">2017-01-25T16:29:07Z</dcterms:created>
  <dcterms:modified xsi:type="dcterms:W3CDTF">2017-01-26T18:25:33Z</dcterms:modified>
</cp:coreProperties>
</file>